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2"/>
  </p:handout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95320-C744-49C8-A454-C620F99408C7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EDCAF-D0D0-4CF0-ABFB-8F3126E98F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2E5985-4B82-46EC-A131-660671FB77A5}" type="datetimeFigureOut">
              <a:rPr lang="en-US" smtClean="0"/>
              <a:pPr/>
              <a:t>8/12/2011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FD076D-2C82-4712-BDB5-7D1BFD166DE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eIpoA7Ir9p8&amp;feature=relate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nderson clr 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643" y="3581400"/>
            <a:ext cx="2583357" cy="32766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715000" y="3124200"/>
            <a:ext cx="1841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6600" b="1"/>
          </a:p>
          <a:p>
            <a:endParaRPr lang="en-US" sz="6600" b="1"/>
          </a:p>
          <a:p>
            <a:endParaRPr lang="en-US" sz="6600" b="1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95800" y="3873500"/>
            <a:ext cx="20288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 sz="6000" b="1"/>
              <a:t>CBI</a:t>
            </a:r>
          </a:p>
          <a:p>
            <a:endParaRPr lang="en-US" sz="1000" b="1"/>
          </a:p>
          <a:p>
            <a:r>
              <a:rPr lang="en-US" b="1"/>
              <a:t>Center for the</a:t>
            </a:r>
          </a:p>
          <a:p>
            <a:r>
              <a:rPr lang="en-US" b="1"/>
              <a:t>History of </a:t>
            </a:r>
          </a:p>
          <a:p>
            <a:r>
              <a:rPr lang="en-US" b="1"/>
              <a:t>Information</a:t>
            </a:r>
          </a:p>
          <a:p>
            <a:r>
              <a:rPr lang="en-US" b="1"/>
              <a:t>Technology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2971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cs typeface="Times New Roman" charset="0"/>
              </a:rPr>
              <a:t>State of Minds: Minnesota’s Pioneering Role in Computing, Networking, and GIS </a:t>
            </a:r>
            <a:endParaRPr lang="en-US" sz="2400" b="1" dirty="0"/>
          </a:p>
        </p:txBody>
      </p:sp>
      <p:pic>
        <p:nvPicPr>
          <p:cNvPr id="3079" name="Picture 7" descr="D:\anderson clr 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2968625"/>
          </a:xfrm>
          <a:prstGeom prst="rect">
            <a:avLst/>
          </a:prstGeom>
          <a:noFill/>
        </p:spPr>
      </p:pic>
      <p:pic>
        <p:nvPicPr>
          <p:cNvPr id="3080" name="Picture 8" descr="D:\anderson clr 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419600" cy="2922588"/>
          </a:xfrm>
          <a:prstGeom prst="rect">
            <a:avLst/>
          </a:prstGeom>
          <a:noFill/>
        </p:spPr>
      </p:pic>
      <p:pic>
        <p:nvPicPr>
          <p:cNvPr id="3081" name="Picture 9" descr="D:\anderson clr 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4495800" cy="2514600"/>
          </a:xfrm>
          <a:prstGeom prst="rect">
            <a:avLst/>
          </a:prstGeom>
          <a:noFill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0" y="3886200"/>
            <a:ext cx="411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cs typeface="Times New Roman" charset="0"/>
              </a:rPr>
              <a:t>Jeffrey R. Yost, CBI Assoc.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57912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/>
              <a:t>Cray Research</a:t>
            </a:r>
            <a:br>
              <a:rPr lang="en-US" sz="4400" b="1" dirty="0" smtClean="0"/>
            </a:br>
            <a:endParaRPr lang="en-US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56" t="7629" r="2400" b="323"/>
          <a:stretch>
            <a:fillRect/>
          </a:stretch>
        </p:blipFill>
        <p:spPr bwMode="auto">
          <a:xfrm>
            <a:off x="5867399" y="4724400"/>
            <a:ext cx="3401675" cy="213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47" t="1886" r="1903" b="545"/>
          <a:stretch>
            <a:fillRect/>
          </a:stretch>
        </p:blipFill>
        <p:spPr bwMode="auto">
          <a:xfrm>
            <a:off x="0" y="4819201"/>
            <a:ext cx="3124200" cy="203879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848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Seymour Cray leaves CDC in 1972 to form Cray Research, Inc. (HQ Minneapolis)</a:t>
            </a:r>
          </a:p>
          <a:p>
            <a:r>
              <a:rPr lang="en-US" dirty="0" smtClean="0"/>
              <a:t>Cray Research displaces CDC as supercomputer leader</a:t>
            </a:r>
          </a:p>
          <a:p>
            <a:endParaRPr lang="en-US" dirty="0" smtClean="0"/>
          </a:p>
          <a:p>
            <a:r>
              <a:rPr lang="en-US" dirty="0" smtClean="0"/>
              <a:t>Cray Research takes over the lead in supercomputing with Cray I (1976), and furthers its lead with Cray X-MP (1983) and Cray II (1985) supercomputers.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Cray I</a:t>
            </a:r>
            <a:endParaRPr lang="en-US" dirty="0"/>
          </a:p>
        </p:txBody>
      </p:sp>
      <p:pic>
        <p:nvPicPr>
          <p:cNvPr id="10" name="Picture 9" descr="250px-Cra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895600"/>
            <a:ext cx="2754217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4800600"/>
            <a:ext cx="84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Cray II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4038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Cray Research  founder and CEO Seymour Cray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5133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IBM Rochester (MN)</a:t>
            </a:r>
            <a:endParaRPr lang="en-US" sz="4000" b="1" dirty="0"/>
          </a:p>
        </p:txBody>
      </p:sp>
      <p:sp>
        <p:nvSpPr>
          <p:cNvPr id="5" name="Rectangle 40"/>
          <p:cNvSpPr txBox="1">
            <a:spLocks noChangeArrowheads="1"/>
          </p:cNvSpPr>
          <p:nvPr/>
        </p:nvSpPr>
        <p:spPr>
          <a:xfrm>
            <a:off x="0" y="2327275"/>
            <a:ext cx="8229600" cy="4530725"/>
          </a:xfrm>
          <a:prstGeom prst="rect">
            <a:avLst/>
          </a:prstGeom>
          <a:ln/>
        </p:spPr>
        <p:txBody>
          <a:bodyPr vert="horz" rIns="13208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76600"/>
            <a:ext cx="2819400" cy="3581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4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5486400" cy="304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295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-Founded in 1956 as a new manufacturing facility IBM added a development lab in Rochester in 1961</a:t>
            </a:r>
          </a:p>
          <a:p>
            <a:r>
              <a:rPr lang="en-US" dirty="0" smtClean="0"/>
              <a:t>-Not just another IBM facility—home of the design, development and manufacturing of IBM’s midrange series (minicomputers)--System 3 in 1969 to the AS/400 in 1988 to powerful servers and supercomputers in the 2000s</a:t>
            </a:r>
          </a:p>
          <a:p>
            <a:r>
              <a:rPr lang="en-US" dirty="0" smtClean="0"/>
              <a:t>-AS/400 family alone brings in $14B in revenue in 1990, more than the second largest computer maker (Digital Equipment Corporation’s) entire revenue. (Source: </a:t>
            </a:r>
            <a:r>
              <a:rPr lang="en-US" i="1" dirty="0" err="1" smtClean="0"/>
              <a:t>Datamation</a:t>
            </a:r>
            <a:r>
              <a:rPr lang="en-US" dirty="0" smtClean="0"/>
              <a:t>)</a:t>
            </a:r>
          </a:p>
        </p:txBody>
      </p:sp>
      <p:pic>
        <p:nvPicPr>
          <p:cNvPr id="9" name="Picture 4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1676400" cy="13779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029200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IBM </a:t>
            </a:r>
            <a:r>
              <a:rPr lang="en-US" sz="1600" dirty="0" err="1" smtClean="0"/>
              <a:t>BlueGene</a:t>
            </a:r>
            <a:r>
              <a:rPr lang="en-US" sz="1600" dirty="0" smtClean="0"/>
              <a:t>/L</a:t>
            </a:r>
          </a:p>
          <a:p>
            <a:r>
              <a:rPr lang="en-US" sz="1600" dirty="0" smtClean="0"/>
              <a:t>(2005 LLNL)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Honeywell</a:t>
            </a:r>
            <a:endParaRPr 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26" t="10046" r="3128" b="11459"/>
          <a:stretch>
            <a:fillRect/>
          </a:stretch>
        </p:blipFill>
        <p:spPr bwMode="auto">
          <a:xfrm>
            <a:off x="0" y="1098475"/>
            <a:ext cx="3886200" cy="234695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1791" t="7326" r="22034" b="6178"/>
          <a:stretch>
            <a:fillRect/>
          </a:stretch>
        </p:blipFill>
        <p:spPr bwMode="auto">
          <a:xfrm>
            <a:off x="7913435" y="685800"/>
            <a:ext cx="1230565" cy="12619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444" y="3429000"/>
            <a:ext cx="4216555" cy="3429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4800" y="8382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-Founded 1883 in Wabash, Indiana</a:t>
            </a:r>
          </a:p>
          <a:p>
            <a:r>
              <a:rPr lang="en-US" dirty="0" smtClean="0"/>
              <a:t>-Minneapolis Honeywell Regulator (1927--becomes  corporate HQ)</a:t>
            </a:r>
          </a:p>
          <a:p>
            <a:r>
              <a:rPr lang="en-US" dirty="0" smtClean="0"/>
              <a:t>-Emerges as defense, aerospace, control system conglomerate in WWII and beyond</a:t>
            </a:r>
          </a:p>
          <a:p>
            <a:r>
              <a:rPr lang="en-US" dirty="0" smtClean="0"/>
              <a:t>-Longtime leader in aviation navigation technology/industry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33800"/>
            <a:ext cx="45263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Honeywell (Computing Div.)</a:t>
            </a:r>
          </a:p>
          <a:p>
            <a:r>
              <a:rPr lang="en-US" dirty="0" smtClean="0"/>
              <a:t>1955-Joint venture with Raytheon </a:t>
            </a:r>
          </a:p>
          <a:p>
            <a:r>
              <a:rPr lang="en-US" dirty="0" smtClean="0"/>
              <a:t>	(but Honeywell soon buys out</a:t>
            </a:r>
          </a:p>
          <a:p>
            <a:r>
              <a:rPr lang="en-US" dirty="0" smtClean="0"/>
              <a:t>	Raytheon’s stake)</a:t>
            </a:r>
          </a:p>
          <a:p>
            <a:r>
              <a:rPr lang="en-US" dirty="0" smtClean="0"/>
              <a:t>1958-Honeywell 800 launched</a:t>
            </a:r>
          </a:p>
          <a:p>
            <a:r>
              <a:rPr lang="en-US" dirty="0" smtClean="0"/>
              <a:t>1963-Honewell 200 (competes w/IBM 1401)</a:t>
            </a:r>
          </a:p>
          <a:p>
            <a:r>
              <a:rPr lang="en-US" dirty="0" smtClean="0"/>
              <a:t>1970-Honeywell buys GE computer div.</a:t>
            </a:r>
          </a:p>
          <a:p>
            <a:r>
              <a:rPr lang="en-US" dirty="0" smtClean="0"/>
              <a:t>1991-Honeywell sells to </a:t>
            </a:r>
            <a:r>
              <a:rPr lang="en-US" dirty="0" err="1" smtClean="0"/>
              <a:t>Groupe</a:t>
            </a:r>
            <a:r>
              <a:rPr lang="en-US" dirty="0" smtClean="0"/>
              <a:t> Bull</a:t>
            </a:r>
          </a:p>
          <a:p>
            <a:r>
              <a:rPr lang="en-US" dirty="0" smtClean="0"/>
              <a:t>	(leading French computer manuf.)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580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Internet  Gopher</a:t>
            </a:r>
            <a:endParaRPr lang="en-US" sz="3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762000"/>
            <a:ext cx="1524000" cy="12645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10" y="2971800"/>
            <a:ext cx="3905590" cy="3886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838200"/>
            <a:ext cx="1524001" cy="1635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2514600"/>
            <a:ext cx="16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McCahill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533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-Gopher project begins in 1989, led by Mark </a:t>
            </a:r>
            <a:r>
              <a:rPr lang="en-US" sz="1600" dirty="0" err="1" smtClean="0"/>
              <a:t>McCahill</a:t>
            </a:r>
            <a:endParaRPr lang="en-US" sz="1600" dirty="0" smtClean="0"/>
          </a:p>
          <a:p>
            <a:r>
              <a:rPr lang="en-US" sz="1600" dirty="0" smtClean="0"/>
              <a:t>	(also led project for </a:t>
            </a:r>
            <a:r>
              <a:rPr lang="en-US" sz="1600" dirty="0" err="1" smtClean="0"/>
              <a:t>POPmail</a:t>
            </a:r>
            <a:r>
              <a:rPr lang="en-US" sz="1600" dirty="0" smtClean="0"/>
              <a:t>, late 1980s popular</a:t>
            </a:r>
          </a:p>
          <a:p>
            <a:r>
              <a:rPr lang="en-US" sz="1600" dirty="0" smtClean="0"/>
              <a:t>	email client, </a:t>
            </a:r>
            <a:r>
              <a:rPr lang="en-US" sz="1600" dirty="0" err="1" smtClean="0"/>
              <a:t>FormsNirvana</a:t>
            </a:r>
            <a:r>
              <a:rPr lang="en-US" sz="1600" dirty="0" smtClean="0"/>
              <a:t>, etc.)</a:t>
            </a:r>
          </a:p>
          <a:p>
            <a:endParaRPr lang="en-US" sz="1600" dirty="0" smtClean="0"/>
          </a:p>
          <a:p>
            <a:r>
              <a:rPr lang="en-US" sz="1600" dirty="0" smtClean="0"/>
              <a:t>-Gopher deployed in 1991</a:t>
            </a:r>
          </a:p>
          <a:p>
            <a:r>
              <a:rPr lang="en-US" sz="1600" dirty="0" smtClean="0"/>
              <a:t>	(Same year as Berners-Lee WWW,</a:t>
            </a:r>
          </a:p>
          <a:p>
            <a:r>
              <a:rPr lang="en-US" sz="1600" dirty="0" smtClean="0"/>
              <a:t>	but predated NCSA’s Mosaic by 2 years)</a:t>
            </a:r>
          </a:p>
          <a:p>
            <a:endParaRPr lang="en-US" sz="1600" dirty="0" smtClean="0"/>
          </a:p>
          <a:p>
            <a:r>
              <a:rPr lang="en-US" sz="1600" dirty="0" smtClean="0"/>
              <a:t>-What (was)is Gopher?</a:t>
            </a:r>
          </a:p>
          <a:p>
            <a:r>
              <a:rPr lang="en-US" sz="1600" dirty="0" smtClean="0"/>
              <a:t>	-hyperlinked, hierarchical, menu-based,</a:t>
            </a:r>
          </a:p>
          <a:p>
            <a:r>
              <a:rPr lang="en-US" sz="1600" dirty="0" smtClean="0"/>
              <a:t>		text-based system for using internet</a:t>
            </a:r>
          </a:p>
          <a:p>
            <a:r>
              <a:rPr lang="en-US" sz="1600" dirty="0" smtClean="0"/>
              <a:t>	-U of M plans for fees for servers</a:t>
            </a:r>
          </a:p>
          <a:p>
            <a:r>
              <a:rPr lang="en-US" sz="1600" dirty="0" smtClean="0"/>
              <a:t>	-Used by only a small group of enthusiasts</a:t>
            </a:r>
          </a:p>
          <a:p>
            <a:r>
              <a:rPr lang="en-US" sz="1600" dirty="0" smtClean="0"/>
              <a:t>		after  graphics-based, free Netscape </a:t>
            </a:r>
          </a:p>
          <a:p>
            <a:r>
              <a:rPr lang="en-US" sz="1600" dirty="0" smtClean="0"/>
              <a:t>		available in 1994</a:t>
            </a:r>
          </a:p>
          <a:p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l="475" b="13756"/>
          <a:stretch>
            <a:fillRect/>
          </a:stretch>
        </p:blipFill>
        <p:spPr bwMode="auto">
          <a:xfrm>
            <a:off x="1600200" y="5137247"/>
            <a:ext cx="2209799" cy="17207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75521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GIS</a:t>
            </a:r>
          </a:p>
          <a:p>
            <a:endParaRPr lang="en-US" dirty="0" smtClean="0"/>
          </a:p>
          <a:p>
            <a:r>
              <a:rPr lang="en-US" dirty="0" smtClean="0"/>
              <a:t>Fundamental contributions from departments and centers at the University of Minnesota, as well as by  government and industry</a:t>
            </a:r>
          </a:p>
          <a:p>
            <a:endParaRPr lang="en-US" dirty="0" smtClean="0"/>
          </a:p>
          <a:p>
            <a:r>
              <a:rPr lang="en-US" dirty="0" smtClean="0"/>
              <a:t>A sample of important highlights of Minnesota contributions:</a:t>
            </a:r>
          </a:p>
          <a:p>
            <a:endParaRPr lang="en-US" dirty="0" smtClean="0"/>
          </a:p>
          <a:p>
            <a:r>
              <a:rPr lang="en-US" dirty="0" smtClean="0"/>
              <a:t>	-</a:t>
            </a:r>
            <a:r>
              <a:rPr lang="en-US" dirty="0" err="1" smtClean="0"/>
              <a:t>Mapserver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-NHGIS</a:t>
            </a:r>
          </a:p>
          <a:p>
            <a:endParaRPr lang="en-US" dirty="0" smtClean="0"/>
          </a:p>
          <a:p>
            <a:r>
              <a:rPr lang="en-US" dirty="0" smtClean="0"/>
              <a:t>	-</a:t>
            </a:r>
            <a:r>
              <a:rPr lang="en-US" dirty="0" err="1" smtClean="0"/>
              <a:t>MetroGIS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-MNGIS/LIS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-Industry (From small enterprises, like Airborne Data Systems of 			Redwood Falls, MN, to U of M alum and ESRI founder 			Jack </a:t>
            </a:r>
            <a:r>
              <a:rPr lang="en-US" dirty="0" err="1" smtClean="0"/>
              <a:t>Dangermind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Server banner">
            <a:hlinkClick r:id="" tooltip="Hom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105400"/>
            <a:ext cx="1981200" cy="5255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295400"/>
            <a:ext cx="6019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-1994 University of Minnesota Department of Forestry Resources professor Thomas Burk launches project to support web-delivery of forestry  data (Partnership between the Univ. of Minnesota and the Minnesota Department of Natural Resources). Project receive NASA funding .</a:t>
            </a:r>
          </a:p>
          <a:p>
            <a:endParaRPr lang="en-US" dirty="0" smtClean="0"/>
          </a:p>
          <a:p>
            <a:r>
              <a:rPr lang="en-US" dirty="0" smtClean="0"/>
              <a:t>-Evolves into a highly influential open-source development environment for spatial internet applications</a:t>
            </a:r>
          </a:p>
          <a:p>
            <a:endParaRPr lang="en-US" dirty="0" smtClean="0"/>
          </a:p>
          <a:p>
            <a:r>
              <a:rPr lang="en-US" dirty="0" smtClean="0"/>
              <a:t>-Becomes part of Open Source Geospatial Foundation, a nonprofit NGO formed 2006</a:t>
            </a:r>
          </a:p>
          <a:p>
            <a:endParaRPr lang="en-US" dirty="0" smtClean="0"/>
          </a:p>
          <a:p>
            <a:r>
              <a:rPr lang="en-US" dirty="0" smtClean="0"/>
              <a:t>-30,000 websites using this software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bu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990599"/>
            <a:ext cx="2438400" cy="30654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4114800"/>
            <a:ext cx="23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of M’s Thomas Burk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33400"/>
            <a:ext cx="25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MapServer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85800"/>
            <a:ext cx="168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NHGIS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447800"/>
            <a:ext cx="358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product of the interdisciplinary Minnesota Population Center at the University of Minnesota</a:t>
            </a:r>
          </a:p>
          <a:p>
            <a:endParaRPr lang="en-US" dirty="0" smtClean="0"/>
          </a:p>
          <a:p>
            <a:r>
              <a:rPr lang="en-US" dirty="0" smtClean="0"/>
              <a:t>National Historical Geographical Information System (NHGIS) provides free aggregate census and GIS-compatible boundary files for U.S. from 1790 to 2000.</a:t>
            </a:r>
          </a:p>
          <a:p>
            <a:endParaRPr lang="en-US" dirty="0" smtClean="0"/>
          </a:p>
          <a:p>
            <a:r>
              <a:rPr lang="en-US" dirty="0" smtClean="0"/>
              <a:t>NHGIS created by a research team led by Univ. of MN Geography Dept. faculty members Robert McMaster, John Adams, and Mark Lindberg in partnership with Steve </a:t>
            </a:r>
            <a:r>
              <a:rPr lang="en-US" dirty="0" err="1" smtClean="0"/>
              <a:t>Ruggles</a:t>
            </a:r>
            <a:r>
              <a:rPr lang="en-US" dirty="0" smtClean="0"/>
              <a:t> from the Minnesota Population Center  (received $5 million in funding from NSF).</a:t>
            </a:r>
            <a:endParaRPr lang="en-US" dirty="0"/>
          </a:p>
        </p:txBody>
      </p:sp>
      <p:pic>
        <p:nvPicPr>
          <p:cNvPr id="5" name="Picture 4" descr="Mc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1556" y="1295401"/>
            <a:ext cx="1495044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429000"/>
            <a:ext cx="1531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Robert McMaster</a:t>
            </a:r>
            <a:endParaRPr lang="en-US" sz="1400" dirty="0"/>
          </a:p>
        </p:txBody>
      </p:sp>
      <p:pic>
        <p:nvPicPr>
          <p:cNvPr id="11" name="Picture 10" descr="18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886200"/>
            <a:ext cx="1524000" cy="1854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2600" y="5715000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Steven </a:t>
            </a:r>
            <a:r>
              <a:rPr lang="en-US" sz="1600" dirty="0" err="1" smtClean="0"/>
              <a:t>Ruggles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09600"/>
            <a:ext cx="226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MetroGIS</a:t>
            </a:r>
            <a:endParaRPr lang="en-US" sz="3600" b="1" dirty="0"/>
          </a:p>
        </p:txBody>
      </p:sp>
      <p:pic>
        <p:nvPicPr>
          <p:cNvPr id="3" name="Picture 2" descr="metrogis_logo_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0"/>
            <a:ext cx="1447800" cy="145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447800"/>
            <a:ext cx="44599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-Established in 1995 and sponsored primarily by the Metropolitan Council</a:t>
            </a:r>
          </a:p>
          <a:p>
            <a:endParaRPr lang="en-US" dirty="0" smtClean="0"/>
          </a:p>
          <a:p>
            <a:r>
              <a:rPr lang="en-US" dirty="0" smtClean="0"/>
              <a:t>-Foster collaboration and cooperation of Twin Cities metro area organizations  that use GIS to carry out functions—designed to promote efficiencies and effectiveness with sharing accurate geospatial data</a:t>
            </a:r>
          </a:p>
          <a:p>
            <a:endParaRPr lang="en-US" dirty="0" smtClean="0"/>
          </a:p>
          <a:p>
            <a:r>
              <a:rPr lang="en-US" dirty="0" smtClean="0"/>
              <a:t>-Primary stakeholders include the Metropolitan Council, state counties (seven in Twin Cities metro), school districts, water management organizations, as well as state and federal agencies.</a:t>
            </a:r>
          </a:p>
          <a:p>
            <a:endParaRPr lang="en-US" dirty="0" smtClean="0"/>
          </a:p>
          <a:p>
            <a:r>
              <a:rPr lang="en-US" dirty="0" err="1" smtClean="0"/>
              <a:t>MetroGIS’s</a:t>
            </a:r>
            <a:r>
              <a:rPr lang="en-US" dirty="0" smtClean="0"/>
              <a:t> facilitates a culture of data sharing through its data access tool, </a:t>
            </a:r>
            <a:r>
              <a:rPr lang="en-US" dirty="0" err="1" smtClean="0"/>
              <a:t>DataFinder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191000" cy="24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09600"/>
            <a:ext cx="3812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Minnesota GIS/LIS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1" y="1524000"/>
            <a:ext cx="617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-Formed in 1988 (originally as MN NRGIS), GIS/LIS was one of the first forums nationwide to focus on communication and information sharing in the natural resources GIS community</a:t>
            </a:r>
          </a:p>
          <a:p>
            <a:endParaRPr lang="en-US" dirty="0" smtClean="0"/>
          </a:p>
          <a:p>
            <a:r>
              <a:rPr lang="en-US" dirty="0" smtClean="0"/>
              <a:t>-Partnering organizations include the Department of Natural Resource (DNR), Land Management Information Center (LMIC), the University of Minnesota’s Center for Urban Regional Affairs (CURA) and the Natural Resource Research Institute</a:t>
            </a:r>
          </a:p>
          <a:p>
            <a:endParaRPr lang="en-US" dirty="0" smtClean="0"/>
          </a:p>
          <a:p>
            <a:r>
              <a:rPr lang="en-US" dirty="0" smtClean="0"/>
              <a:t>-One of the most active consortia of its kind, it serves as a model for such organizations throughout the nation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ssnbanne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5181600"/>
            <a:ext cx="5562600" cy="1256072"/>
          </a:xfrm>
          <a:prstGeom prst="rect">
            <a:avLst/>
          </a:prstGeom>
        </p:spPr>
      </p:pic>
      <p:pic>
        <p:nvPicPr>
          <p:cNvPr id="6" name="Picture 5" descr="cra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676400"/>
            <a:ext cx="1524000" cy="2257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3962400"/>
            <a:ext cx="175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Will Craig</a:t>
            </a:r>
          </a:p>
          <a:p>
            <a:r>
              <a:rPr lang="en-US" sz="1600" dirty="0" smtClean="0"/>
              <a:t>CURA Assoc. 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207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Industry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3186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modest-sized Minnesota GIS firms, to educating future leaders of GIS giant corporations, Minnesota has had a profound impact on the national and internal GIS industry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Airborne Data Systems of Redwood Falls, Minnesota (small company run by David 	</a:t>
            </a:r>
            <a:r>
              <a:rPr lang="en-US" dirty="0" err="1" smtClean="0"/>
              <a:t>Fuhr</a:t>
            </a:r>
            <a:r>
              <a:rPr lang="en-US" dirty="0" smtClean="0"/>
              <a:t>, a pilot who flew reconnaissance missions during the Vietnam War).</a:t>
            </a:r>
          </a:p>
          <a:p>
            <a:endParaRPr lang="en-US" dirty="0" smtClean="0"/>
          </a:p>
          <a:p>
            <a:r>
              <a:rPr lang="en-US" dirty="0" smtClean="0"/>
              <a:t>	-Hired by British Petroleum to chart the Gulf oil spill with high resolution 	aerial photos</a:t>
            </a:r>
          </a:p>
          <a:p>
            <a:endParaRPr lang="en-US" dirty="0" smtClean="0"/>
          </a:p>
          <a:p>
            <a:r>
              <a:rPr lang="en-US" dirty="0" smtClean="0"/>
              <a:t>	-Other applications—studying flood damage in the Red River Valley, 	patrolling US borders, etc.</a:t>
            </a:r>
          </a:p>
          <a:p>
            <a:endParaRPr lang="en-US" dirty="0" smtClean="0"/>
          </a:p>
          <a:p>
            <a:r>
              <a:rPr lang="en-US" dirty="0" err="1" smtClean="0"/>
              <a:t>Esri</a:t>
            </a:r>
            <a:r>
              <a:rPr lang="en-US" dirty="0" smtClean="0"/>
              <a:t>—GIS software giant whose president Jack </a:t>
            </a:r>
            <a:r>
              <a:rPr lang="en-US" dirty="0" err="1" smtClean="0"/>
              <a:t>Dangermond</a:t>
            </a:r>
            <a:r>
              <a:rPr lang="en-US" dirty="0" smtClean="0"/>
              <a:t> is an alum of the University of Minnesota (M.S., Environmental Science)</a:t>
            </a:r>
          </a:p>
          <a:p>
            <a:endParaRPr lang="en-US" dirty="0" smtClean="0"/>
          </a:p>
          <a:p>
            <a:r>
              <a:rPr lang="en-US" dirty="0" smtClean="0"/>
              <a:t>	-Founded in 1969, this software products and services GIS firm has 	roughly 30 percent market share in the GIS software industry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Charles Babbage Institute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Center for the History of Information Technology</a:t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7772400" cy="3581400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/>
              <a:t>-</a:t>
            </a:r>
            <a:r>
              <a:rPr lang="en-US" sz="2000" dirty="0" smtClean="0"/>
              <a:t>Founded in 1977, first permanent home, University of Minnesota, 1979 (Minnesota, at that time, was arguably the center of the international computer industry)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-Leading research institute on IT history in the world</a:t>
            </a:r>
          </a:p>
          <a:p>
            <a:pPr algn="l"/>
            <a:r>
              <a:rPr lang="en-US" sz="2000" dirty="0" smtClean="0"/>
              <a:t>	We write books, articles, conduct sponsored research, etc.</a:t>
            </a:r>
          </a:p>
          <a:p>
            <a:pPr algn="l"/>
            <a:r>
              <a:rPr lang="en-US" sz="2000" dirty="0" smtClean="0"/>
              <a:t>-Leading archive on history of computing/software in the world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-200 collections (Personal papers, corporate records 			organizational records, photos, etc.)</a:t>
            </a:r>
          </a:p>
          <a:p>
            <a:pPr algn="l"/>
            <a:r>
              <a:rPr lang="en-US" sz="2000" dirty="0" smtClean="0"/>
              <a:t>	-More than 400 research-grade oral 					histories</a:t>
            </a:r>
          </a:p>
          <a:p>
            <a:pPr algn="l"/>
            <a:r>
              <a:rPr lang="en-US" sz="2000" dirty="0" smtClean="0"/>
              <a:t>	-More than 5,000 cubic feet of records</a:t>
            </a:r>
          </a:p>
          <a:p>
            <a:pPr algn="l"/>
            <a:r>
              <a:rPr lang="en-US" sz="2000" dirty="0" smtClean="0"/>
              <a:t>	-State-of-the-art facilities (Andersen Library)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Geospatial Science @ UMN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2390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Many departments, centers, and scholars across the campus, and the UMN system contribute to advancing geospatial science.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7010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067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3575"/>
            <a:endParaRPr lang="en-US" dirty="0" smtClean="0">
              <a:solidFill>
                <a:srgbClr val="000000"/>
              </a:solidFill>
            </a:endParaRPr>
          </a:p>
          <a:p>
            <a:pPr marL="663575"/>
            <a:r>
              <a:rPr lang="en-US" u="sng" dirty="0" smtClean="0">
                <a:solidFill>
                  <a:srgbClr val="000000"/>
                </a:solidFill>
              </a:rPr>
              <a:t>Pioneering Technologies/organizations</a:t>
            </a:r>
          </a:p>
          <a:p>
            <a:pPr marL="663575"/>
            <a:endParaRPr lang="en-US" dirty="0" smtClean="0">
              <a:solidFill>
                <a:srgbClr val="000000"/>
              </a:solidFill>
            </a:endParaRPr>
          </a:p>
          <a:p>
            <a:pPr marL="663575"/>
            <a:r>
              <a:rPr lang="en-US" dirty="0" smtClean="0">
                <a:solidFill>
                  <a:srgbClr val="000000"/>
                </a:solidFill>
              </a:rPr>
              <a:t>Stored program computer	Internet Gopher </a:t>
            </a:r>
          </a:p>
          <a:p>
            <a:pPr marL="663575"/>
            <a:r>
              <a:rPr lang="en-US" dirty="0" smtClean="0">
                <a:solidFill>
                  <a:srgbClr val="000000"/>
                </a:solidFill>
              </a:rPr>
              <a:t>Magnetic drum storage	GIS (</a:t>
            </a:r>
            <a:r>
              <a:rPr lang="en-US" dirty="0" err="1" smtClean="0">
                <a:solidFill>
                  <a:srgbClr val="000000"/>
                </a:solidFill>
              </a:rPr>
              <a:t>MapServer</a:t>
            </a:r>
            <a:r>
              <a:rPr lang="en-US" dirty="0" smtClean="0">
                <a:solidFill>
                  <a:srgbClr val="000000"/>
                </a:solidFill>
              </a:rPr>
              <a:t>, NHGIS, MN GIS/LIS</a:t>
            </a:r>
          </a:p>
          <a:p>
            <a:pPr marL="663575"/>
            <a:r>
              <a:rPr lang="en-US" dirty="0" smtClean="0">
                <a:solidFill>
                  <a:srgbClr val="000000"/>
                </a:solidFill>
              </a:rPr>
              <a:t>Supercomputer			 METROGIS, industry)		</a:t>
            </a:r>
          </a:p>
          <a:p>
            <a:pPr marL="663575"/>
            <a:endParaRPr lang="en-US" u="sng" dirty="0">
              <a:solidFill>
                <a:srgbClr val="000000"/>
              </a:solidFill>
            </a:endParaRPr>
          </a:p>
          <a:p>
            <a:pPr marL="663575"/>
            <a:r>
              <a:rPr lang="en-US" u="sng" dirty="0" smtClean="0">
                <a:solidFill>
                  <a:srgbClr val="000000"/>
                </a:solidFill>
              </a:rPr>
              <a:t>Pioneering  the  Computer Industry</a:t>
            </a:r>
          </a:p>
          <a:p>
            <a:pPr marL="663575"/>
            <a:endParaRPr lang="en-US" dirty="0">
              <a:solidFill>
                <a:srgbClr val="000000"/>
              </a:solidFill>
            </a:endParaRPr>
          </a:p>
          <a:p>
            <a:pPr marL="663575"/>
            <a:r>
              <a:rPr lang="en-US" dirty="0" smtClean="0">
                <a:solidFill>
                  <a:srgbClr val="000000"/>
                </a:solidFill>
              </a:rPr>
              <a:t>Engineering Research Associates (along  w/ Eckert-</a:t>
            </a:r>
            <a:r>
              <a:rPr lang="en-US" dirty="0" err="1" smtClean="0">
                <a:solidFill>
                  <a:srgbClr val="000000"/>
                </a:solidFill>
              </a:rPr>
              <a:t>Mauchly</a:t>
            </a:r>
            <a:r>
              <a:rPr lang="en-US" dirty="0" smtClean="0">
                <a:solidFill>
                  <a:srgbClr val="000000"/>
                </a:solidFill>
              </a:rPr>
              <a:t>) was the first computer firm in US—both ERA and Eckert-</a:t>
            </a:r>
            <a:r>
              <a:rPr lang="en-US" dirty="0" err="1" smtClean="0">
                <a:solidFill>
                  <a:srgbClr val="000000"/>
                </a:solidFill>
              </a:rPr>
              <a:t>Mauchly</a:t>
            </a:r>
            <a:r>
              <a:rPr lang="en-US" dirty="0" smtClean="0">
                <a:solidFill>
                  <a:srgbClr val="000000"/>
                </a:solidFill>
              </a:rPr>
              <a:t> Computer Co. founded in 1946.</a:t>
            </a:r>
          </a:p>
          <a:p>
            <a:pPr marL="663575"/>
            <a:endParaRPr lang="en-US" dirty="0">
              <a:solidFill>
                <a:srgbClr val="000000"/>
              </a:solidFill>
            </a:endParaRPr>
          </a:p>
          <a:p>
            <a:pPr marL="663575"/>
            <a:r>
              <a:rPr lang="en-US" dirty="0" smtClean="0">
                <a:solidFill>
                  <a:srgbClr val="000000"/>
                </a:solidFill>
              </a:rPr>
              <a:t>From ERA to Sperry Univac to Control Data to Cray Research</a:t>
            </a:r>
          </a:p>
          <a:p>
            <a:pPr marL="663575"/>
            <a:endParaRPr lang="en-US" dirty="0">
              <a:solidFill>
                <a:srgbClr val="000000"/>
              </a:solidFill>
            </a:endParaRPr>
          </a:p>
          <a:p>
            <a:pPr marL="663575"/>
            <a:r>
              <a:rPr lang="en-US" dirty="0" smtClean="0">
                <a:solidFill>
                  <a:srgbClr val="000000"/>
                </a:solidFill>
              </a:rPr>
              <a:t>Also…IBM Rochester (home of the midrange series—including AS/400)</a:t>
            </a:r>
          </a:p>
          <a:p>
            <a:pPr marL="663575"/>
            <a:r>
              <a:rPr lang="en-US" dirty="0" smtClean="0">
                <a:solidFill>
                  <a:srgbClr val="000000"/>
                </a:solidFill>
              </a:rPr>
              <a:t>Also...Honeywell</a:t>
            </a:r>
          </a:p>
          <a:p>
            <a:pPr marL="663575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Minnesota </a:t>
            </a:r>
            <a:r>
              <a:rPr lang="en-US" sz="2400" b="1" dirty="0"/>
              <a:t> </a:t>
            </a:r>
            <a:r>
              <a:rPr lang="en-US" sz="2400" b="1" dirty="0" smtClean="0"/>
              <a:t>Leadership in Computing Technology and the Pre-PC Computer Industry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915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Launching the Computer Industry: Engineering Research Associates (ERA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036" t="2092" r="17648" b="61923"/>
          <a:stretch>
            <a:fillRect/>
          </a:stretch>
        </p:blipFill>
        <p:spPr bwMode="auto">
          <a:xfrm>
            <a:off x="304800" y="4419600"/>
            <a:ext cx="2895600" cy="10596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9019"/>
          <a:stretch>
            <a:fillRect/>
          </a:stretch>
        </p:blipFill>
        <p:spPr bwMode="auto">
          <a:xfrm>
            <a:off x="0" y="1295400"/>
            <a:ext cx="3733800" cy="253517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18588" b="8261"/>
          <a:stretch>
            <a:fillRect/>
          </a:stretch>
        </p:blipFill>
        <p:spPr bwMode="auto">
          <a:xfrm>
            <a:off x="3733800" y="3810000"/>
            <a:ext cx="5410200" cy="304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15240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Founded in 1946 by small group of U.S. Navy code breakers (and  investor John Parker)</a:t>
            </a:r>
          </a:p>
          <a:p>
            <a:r>
              <a:rPr lang="en-US" dirty="0" smtClean="0"/>
              <a:t>-Initially in a St. Paul Aircraft Hanger</a:t>
            </a:r>
          </a:p>
          <a:p>
            <a:r>
              <a:rPr lang="en-US" dirty="0" smtClean="0"/>
              <a:t>-1950 Atlas computer  for </a:t>
            </a:r>
            <a:r>
              <a:rPr lang="en-US" dirty="0" err="1" smtClean="0"/>
              <a:t>DoD</a:t>
            </a:r>
            <a:r>
              <a:rPr lang="en-US" dirty="0" smtClean="0"/>
              <a:t>	(commercialized as ERA 1101)</a:t>
            </a:r>
          </a:p>
          <a:p>
            <a:r>
              <a:rPr lang="en-US" dirty="0" smtClean="0"/>
              <a:t>	[a year before Eckert-</a:t>
            </a:r>
            <a:r>
              <a:rPr lang="en-US" dirty="0" err="1" smtClean="0"/>
              <a:t>Mauchly</a:t>
            </a:r>
            <a:r>
              <a:rPr lang="en-US" dirty="0" smtClean="0"/>
              <a:t>/Remington 	Rand’s Univac]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6477000"/>
            <a:ext cx="10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ERA 1101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2856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ERA engineers and other staff, circa 1950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ERA Technological Firsts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5105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ERA Atlas among the first stored program computers </a:t>
            </a:r>
          </a:p>
          <a:p>
            <a:r>
              <a:rPr lang="en-US" dirty="0" smtClean="0"/>
              <a:t>	1948-Manchester Baby</a:t>
            </a:r>
          </a:p>
          <a:p>
            <a:r>
              <a:rPr lang="en-US" dirty="0" smtClean="0"/>
              <a:t>	1949-Cambridge Univ. EDSAC</a:t>
            </a:r>
          </a:p>
          <a:p>
            <a:r>
              <a:rPr lang="en-US" dirty="0" smtClean="0"/>
              <a:t>	1950-Half dozen one-of-a kind machines 		in US (Atlas, SWAC, SEAC….)</a:t>
            </a:r>
          </a:p>
          <a:p>
            <a:endParaRPr lang="en-US" dirty="0" smtClean="0"/>
          </a:p>
          <a:p>
            <a:r>
              <a:rPr lang="en-US" dirty="0" smtClean="0"/>
              <a:t>ERA 1101 was the first commercial (multiple units produced) stored program computer</a:t>
            </a:r>
          </a:p>
          <a:p>
            <a:endParaRPr lang="en-US" dirty="0" smtClean="0"/>
          </a:p>
          <a:p>
            <a:r>
              <a:rPr lang="en-US" dirty="0" smtClean="0"/>
              <a:t>ERA world leader in magnetic drums (storage)</a:t>
            </a:r>
          </a:p>
        </p:txBody>
      </p:sp>
      <p:pic>
        <p:nvPicPr>
          <p:cNvPr id="5" name="Picture 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 l="2107" t="2786" r="2339" b="1398"/>
          <a:stretch>
            <a:fillRect/>
          </a:stretch>
        </p:blipFill>
        <p:spPr bwMode="auto">
          <a:xfrm>
            <a:off x="5334000" y="990600"/>
            <a:ext cx="3810000" cy="5486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4189"/>
            <a:ext cx="1981200" cy="254167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258" t="3249" r="13655" b="36954"/>
          <a:stretch>
            <a:fillRect/>
          </a:stretch>
        </p:blipFill>
        <p:spPr bwMode="auto">
          <a:xfrm>
            <a:off x="3124200" y="4343400"/>
            <a:ext cx="1993900" cy="20862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6581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ERA Physicist Dr. Sidney Rubens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ERA magnetic drum, 1950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848600" cy="776883"/>
          </a:xfrm>
          <a:ln/>
        </p:spPr>
        <p:txBody>
          <a:bodyPr tIns="32146">
            <a:normAutofit/>
          </a:bodyPr>
          <a:lstStyle/>
          <a:p>
            <a:r>
              <a:rPr lang="en-US" sz="2800" b="1" dirty="0" smtClean="0">
                <a:solidFill>
                  <a:srgbClr val="1A1A1A"/>
                </a:solidFill>
              </a:rPr>
              <a:t>Remington Rand, Sperry Rand, and Sperry Univac</a:t>
            </a:r>
            <a:endParaRPr lang="en-US" sz="2800" b="1" dirty="0">
              <a:solidFill>
                <a:srgbClr val="1A1A1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 machine firm Remington Rand takes over Eckert-</a:t>
            </a:r>
            <a:r>
              <a:rPr lang="en-US" dirty="0" err="1" smtClean="0"/>
              <a:t>Mauchly</a:t>
            </a:r>
            <a:r>
              <a:rPr lang="en-US" dirty="0" smtClean="0"/>
              <a:t> Computer Co. in 1950 and Remington Rand takes over ERA in 1952</a:t>
            </a:r>
          </a:p>
          <a:p>
            <a:endParaRPr lang="en-US" dirty="0" smtClean="0"/>
          </a:p>
          <a:p>
            <a:r>
              <a:rPr lang="en-US" dirty="0" smtClean="0"/>
              <a:t>The Minneapolis-St. Paul operation (ERA) and Philadelphia operation (Eckert-</a:t>
            </a:r>
            <a:r>
              <a:rPr lang="en-US" dirty="0" err="1" smtClean="0"/>
              <a:t>Mauchly</a:t>
            </a:r>
            <a:r>
              <a:rPr lang="en-US" dirty="0" smtClean="0"/>
              <a:t>) make up Remington Rand’s computer division</a:t>
            </a:r>
          </a:p>
          <a:p>
            <a:endParaRPr lang="en-US" dirty="0" smtClean="0"/>
          </a:p>
          <a:p>
            <a:r>
              <a:rPr lang="en-US" dirty="0" smtClean="0"/>
              <a:t>In 1955 Remington Rand and Sperry Corporation merge and Sperry Univac formed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omputermuseum.li/Testpage/UNIVAC-1-FullView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52800"/>
            <a:ext cx="4534447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Univac I (1951)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1" y="3733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was difficult for Sperry Univac and conflicts were frequent between Minneapolis and Philadelphia operations of Sperry Univac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162800" cy="776883"/>
          </a:xfrm>
          <a:ln/>
        </p:spPr>
        <p:txBody>
          <a:bodyPr tIns="32146">
            <a:normAutofit fontScale="90000"/>
          </a:bodyPr>
          <a:lstStyle/>
          <a:p>
            <a:r>
              <a:rPr lang="en-US" b="1" dirty="0" smtClean="0">
                <a:solidFill>
                  <a:srgbClr val="1A1A1A"/>
                </a:solidFill>
              </a:rPr>
              <a:t>Control Data Corporation</a:t>
            </a:r>
            <a:endParaRPr lang="en-US" b="1" dirty="0">
              <a:solidFill>
                <a:srgbClr val="1A1A1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12" y="1600200"/>
            <a:ext cx="9042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Formed by several defecting Minneapolis-based Sperry Univac managers and engineers in 1957</a:t>
            </a:r>
          </a:p>
          <a:p>
            <a:r>
              <a:rPr lang="en-US" dirty="0" smtClean="0"/>
              <a:t>	-Co-founder  of ERA William Norris, co-founded CDC and was unanimous 	choice as CEO and ran the firm for 3 decades</a:t>
            </a:r>
          </a:p>
          <a:p>
            <a:r>
              <a:rPr lang="en-US" dirty="0" smtClean="0"/>
              <a:t>	-Sperry Univac’s Seymour  Cray became CDC’s chief design engineer</a:t>
            </a:r>
          </a:p>
          <a:p>
            <a:endParaRPr lang="en-US" dirty="0" smtClean="0"/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BzAFYDASIAAhEBAxEB/8QAHAAAAQUBAQEAAAAAAAAAAAAABgADBAUHAggB/8QAPhAAAgEDAgQEAwQHBgcAAAAAAQIDAAQRBSEGEjFBEyJRYQdxgRQykbEjJDNCocHwFRY0YoLRQ1JTcpKisv/EABQBAQAAAAAAAAAAAAAAAAAAAAD/xAAUEQEAAAAAAAAAAAAAAAAAAAAA/9oADAMBAAIRAxEAPwAXvJeaPPc1Aibz705cOfDwepqHCxLMM/KgkXRx16VFCyTMsMUbySMQFRFyWJ6AAbmpcFndX88VrbI008rhI41G7Meg9vn2G9azofDVnwjErSxpd6kY+eRlPTA6A78qA9+px07UAVw78NdX1QrJfBrCFgGAZcyMD7dvrv7UW2/wY094/wBY1W9DHsqx7f8ArRBZajcXckniSkRk7RRDGB7nr36fwHSiqydioBQDb8KDH9b+C93FFz6JqSXLD/g3S8jEezDb8QPnWY6tpd/pNy1rqVpNazrnySoRn3B6Ee42r1wyBh5hQ/xbw3ZcQaa9pqChlGTDIAOeJt9wf5dD0NB5a9ajueu21W2vaTcaLqt1pt1y+NbyFCyg8r9MMM9iMH61VNkHeg4HTpSrrGAN6VAU3+VcKT0zVfzYYb07dTeJKWztUSRsb/lQaL8MVaxuJtUkh8WaTNrYqRnMhAZiPpyLn/MTsATRlxjdxadZmEupuZ2AuJ/U9wO+2+B0of4E1fStJ4Vt5dR1KytL+NJjAjH9IFdgRhc/eYb/ACK9AdxfXNXk1DUHh8zLGTgFjlT6H323/lQF3DV20rI0ZPKCBjmIx33+laZpjHlXOTtist4MikeIvCx5ZJPu7AnAwf69q1fSwDbh8depoJ1fCAetfaVBj3xz0OIW9rq6oPH8XwGZV++mGYcx9RgjJ6jFYqykvj0r038U7X7dwPqqrnmhVZVxnflYZ+e2a8yP+0O+QD3oOCNhvSr7SoLNjsTmo7MWyortW8ppvvnvQW2iS2MPFOkXWo5a2eaMOuC2AqoF7jO+PoKPeM7WCK3e7tLKZywe2hVVAkUoSoIOP0i5UjlO4UZBHQ5tBFI9nJcx8xe0A2RM4RubmJ+QH9YrSuIdbb+2RO6hmgnDWflGAwOSTnO2/wCOKALS41po7caZNeI00YmjhhmKog7YBzudjknqflRa3GnFPCNlapdWkckTxKY3aR23I6MSWBI7gctFHBgjiX9c4YucR/4eeFRKFQ9FH7wwMDI649ar/ijPBqllbafb2M8EtxcIn2m8hMZGTgBVY8zH3xgYO+aCyv8A4nTnTrKbS9PQzS2n2qc3bYSJem3LknfO2BtVHa/FXXLucIBpsHm5PNE/3vQ5YAHY7EjOKMV0ew0iy0y7XT1eBbQWV40MQ5vCIHLIQBk4Yb43Acnsa6vNO4budOms5LmwuomUuihFllVwNmAXcn5AGgqNH4luOK57nSdVS0WFbF55jbu6rPGxVcHfmQr5iQG9N689u4LEjodxitu1vT/7n8A6jqSRmDUtQijs0ZlxIkbHzZ9Cf0jH08o6rWInAP3QNqBA5FKuQSBSoJoPpketcc+DnaiL+6V5b8p1K+06yVl5uV7hZHH+lc7/AFp+ztOHYJY4EL3ch80txO2FjUbsQg2Ow2Bzk7d80FXotpq16JodIV+S6Q280mcIQcHlLfgdt8fPco4ouGWC0gRQ07XVwBg7+V+UfxDfjQ9putC44j5yWjtQjRW0ROfDQHIHz6knuc002pG71mK5aTmjW5WckdFDMCxx/wB2P40Gs8I8SfZ9GimkZVklHLHznCkgev0oQ15uJJeJbi700i/F26OIwQSShGAMdMYA+tE/B99aXXCL6beLytDfzWeDkBkYkjcdNu/8d6icJaVZ6bqzRwWSXPgTseVr5re4hHl8uCQsgBDYO3MGzQaFod9qeq6XENQ0yO1UpySxzNlm8uCAB679SKgcKcSGC/u+HdVb9dsifBlc+a5gz5GJzu2NifUZpzULObWrNLHkvbItyhrv+0F8TAI5gBGxBJAO523O1RtQ0zR9Pkn1ByIorC3ZBJK5YxrnLnJyST5RuSaDO/jdxQuoalFotuSVs38WZuxdlHKB8lJz7t7Vl7Nlql63fvqmr3moSDD3M7ylc5xzEkD6Zx9Kg7EjNB9JNKvlKgKmRmAPNnGPn06VXXCN45RMgBcNy+/b8quJbd1RuZfKV677UxBCfBaSU+d/Mfr2+n8qAduYzHJzx7Y9O1PWNvczRPJbRtJ4eQyjupqbcQB3IG+D3oz+EFpFda1d2cgz4kAYA/5Wwf8A6oBay4ou7GdGRHVCytcRA4DSAAc+MbEgDI9Rmtg0LX9C1i/jnU25WSPzq65dWxvt2HvUbjb4Sx6hDJfaLIqXyDPhPsswx932Pofx9RnHD3CE97q/2eS4l0/wn5Z5pGCiIhgvKT2JY4A9aDdbvX9B0i1lvWniVAQqiMZZyegAAySf9z2rMeLOJpNdzZ2kbx2hk8WYsMGY9tv3VG+3rud6vPiFoFhw7wdp1jZlnnm1BGeeU80kpEcmSTjtnpQXbIWw3QqMMvrv1FBV3ejxy78iEHoeXp8yBVRdaG6/sM57KT1o5FrzsUPX91s7bU/Fpqyb8ux6g/lQZTLFJDIUlRkcHBDDFKtF4j4XOoQxmF0SdCuHYHBU82R+IGPr60qCEAG2dNmBU7bb7fPvUdg0MogJDFifCY9+3KfcZ+o+RqZOUjTmbdcA5AwB6VyYFlbxJxhFIaNMbnuCfTHpn69qCJLbCOPJzkAjPvvsNvar/wCFMy2nHFlzH9orxbHYZU4/iB+NU91+z5FBXB2+tfOGbn7BrFvedPAmSQ9Puhsnr7UHoTimXVI9ImXRAgvZFdY3dchDyMQcfMAb7b15ee/vdZeWfU7qa6n7tPIWOdhjHbqNgOma9YXdx4Fq9wvK0aKXY82PKAT1rytweBd8TWbnI8W8iJRdycuDjB274oC3XdUuG4V4e0jUmD3um6tPZuw6csKhRv8AJ1A9hXFohYuEwJA5HT72/SrH4vWENpxnYGABRcMbh1H/AFGwGbHuI1/D16swwjm5upYkgggfl3oJVjGDzSSDHLsu+dvTapqthGeJWJIzkdaaiHJuRlwDzHl3IGcZH86eunVbVg2TlSpOMDpnp2oGrdvG8Z5sr5wvnAOcD/djvSqu0vnkgchVHiSNL05iATkbfKlQUsn63ZkZXcDkcbYI6H+j2ri0kMscbvnnJKuTuQ3fP1H9ZqBpN2xTkO5HbGalSARXQZSRHOcFSM4fG34j8qDu6JIyBuvc9Ki2mFmbmGzbHvUmcmRDjseoFNWsarcKDlQSBt160GycZay9t8JJr1XBluNPiiDD1kCq2PxNYLobGwu4bvIBgljmAyQSUKtjdh/PvWl8ZXfifBW2jYEtHdiHB9FkbHz8uKzmyVkiBDBhybhZB6+isPT8vY0B58XZobzjfQ5rWVZYprFJFIIxylmIO/qDXAUFmV1JVl5ceo3GPXpQJYXEup69B47NIbeJYUJP7qbL322xR5AMuoYHO2M9gO1BLs4HgVo2k54ucLG7ZLhPRs9cY698jPrTGs3DlXjBILMEG2/myKsoYnYABSX5cLjfOf5ZxQvrN19n1WOI48Tn5mCn/lX1/wBQoLu2h5IkyeReXAwfT6UqpBrvRUjLkDqSf5YpUFPo9tCJfuZ3GxJNEt3pVk2mXGYTsAw87bHJ36+wpUqCbp+jWD24doWLHlHMZXzj8aej4f0wSsRbsCM4/TP7+9KlQW+s6Lp83Bb2csDNbm/D8niv15B3zmqKw4e013SNopimAOX7VL0/8vc0qVA/ofCOhx6zKUs2BDOAfHk9T/mo4t+G9IlGZLTJYDP6V/8AelSoLePQNLEePs2xGT+kbf8AjUFuBOGZL6O5fTFaZEwrGaQgDOenNjrSpUEiXhHQX3bT1z7SOPyNKlSoP//Z"/>
          <p:cNvSpPr>
            <a:spLocks noChangeAspect="1" noChangeArrowheads="1"/>
          </p:cNvSpPr>
          <p:nvPr/>
        </p:nvSpPr>
        <p:spPr bwMode="auto">
          <a:xfrm>
            <a:off x="74613" y="-474663"/>
            <a:ext cx="704850" cy="933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20827" t="24281" r="35582" b="22021"/>
          <a:stretch>
            <a:fillRect/>
          </a:stretch>
        </p:blipFill>
        <p:spPr bwMode="auto">
          <a:xfrm>
            <a:off x="0" y="3048000"/>
            <a:ext cx="3505200" cy="34197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8762" t="11588" r="19403" b="4427"/>
          <a:stretch>
            <a:fillRect/>
          </a:stretch>
        </p:blipFill>
        <p:spPr bwMode="auto">
          <a:xfrm>
            <a:off x="6019799" y="3048000"/>
            <a:ext cx="3124201" cy="347413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167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William Norris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74660" y="6488668"/>
            <a:ext cx="156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Seymour Cray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9906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A1A1A"/>
                </a:solidFill>
              </a:rPr>
              <a:t>Control Data Corporation Technologies</a:t>
            </a:r>
            <a:endParaRPr lang="en-US" sz="3600" dirty="0"/>
          </a:p>
        </p:txBody>
      </p:sp>
      <p:pic>
        <p:nvPicPr>
          <p:cNvPr id="4" name="Content Placeholder 3" descr="1964-cdc66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895600"/>
            <a:ext cx="4037991" cy="3505200"/>
          </a:xfrm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6907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-CDC 1604  (1960) 48-bit</a:t>
            </a:r>
          </a:p>
          <a:p>
            <a:r>
              <a:rPr lang="en-US" dirty="0" smtClean="0"/>
              <a:t>-CDC 6600 (1964) First Supercomputer (3X faster than IBM Stretch)</a:t>
            </a:r>
          </a:p>
          <a:p>
            <a:r>
              <a:rPr lang="en-US" dirty="0" smtClean="0"/>
              <a:t>-PLATO –computers for education (K-12, higher-educ., prisons…..)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CDC 6600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14613" t="12889" r="15657" b="12343"/>
          <a:stretch>
            <a:fillRect/>
          </a:stretch>
        </p:blipFill>
        <p:spPr bwMode="auto">
          <a:xfrm>
            <a:off x="5270500" y="2819400"/>
            <a:ext cx="3873500" cy="32911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18603" y="6172200"/>
            <a:ext cx="402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Inmate at Stillwater , Minnesota Prison using PLATO terminal (mid-1970s).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14600"/>
            <a:ext cx="232153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CDC Revenue</a:t>
            </a:r>
          </a:p>
          <a:p>
            <a:endParaRPr lang="en-US" sz="2800" dirty="0" smtClean="0"/>
          </a:p>
          <a:p>
            <a:r>
              <a:rPr lang="en-US" sz="2800" dirty="0" smtClean="0"/>
              <a:t>1962	$41M</a:t>
            </a:r>
          </a:p>
          <a:p>
            <a:r>
              <a:rPr lang="en-US" sz="2800" dirty="0" smtClean="0"/>
              <a:t>1967	$245M</a:t>
            </a:r>
          </a:p>
          <a:p>
            <a:r>
              <a:rPr lang="en-US" sz="2800" dirty="0" smtClean="0"/>
              <a:t>1969	$1.02B</a:t>
            </a:r>
          </a:p>
          <a:p>
            <a:r>
              <a:rPr lang="en-US" sz="2800" dirty="0" smtClean="0"/>
              <a:t>1972	$1.2B</a:t>
            </a:r>
          </a:p>
          <a:p>
            <a:r>
              <a:rPr lang="en-US" sz="2800" dirty="0" smtClean="0"/>
              <a:t>1977	$2.3B</a:t>
            </a:r>
          </a:p>
          <a:p>
            <a:r>
              <a:rPr lang="en-US" sz="2800" dirty="0" smtClean="0"/>
              <a:t>1982	$3.2B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83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Late 1960s and 1970s CDC #2 (to IBM) in the Computer Industry (CDC is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in Supercomputing)</a:t>
            </a:r>
            <a:endParaRPr lang="en-US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9999" t="6097" r="9666" b="4674"/>
          <a:stretch>
            <a:fillRect/>
          </a:stretch>
        </p:blipFill>
        <p:spPr bwMode="auto">
          <a:xfrm>
            <a:off x="2438400" y="2438400"/>
            <a:ext cx="4062615" cy="37005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10400" y="2819400"/>
            <a:ext cx="1548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6, 1963</a:t>
            </a:r>
          </a:p>
          <a:p>
            <a:endParaRPr lang="en-US" dirty="0" smtClean="0"/>
          </a:p>
          <a:p>
            <a:r>
              <a:rPr lang="en-US" dirty="0" smtClean="0"/>
              <a:t>Control Data</a:t>
            </a:r>
          </a:p>
          <a:p>
            <a:r>
              <a:rPr lang="en-US" dirty="0" smtClean="0"/>
              <a:t>Corporation listed on the NYSE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1856</TotalTime>
  <Words>1042</Words>
  <Application>Microsoft Office PowerPoint</Application>
  <PresentationFormat>On-screen Show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Charles Babbage Institute Center for the History of Information Technology </vt:lpstr>
      <vt:lpstr>Slide 3</vt:lpstr>
      <vt:lpstr>Slide 4</vt:lpstr>
      <vt:lpstr>Slide 5</vt:lpstr>
      <vt:lpstr>Remington Rand, Sperry Rand, and Sperry Univac</vt:lpstr>
      <vt:lpstr>Control Data Corporation</vt:lpstr>
      <vt:lpstr>Control Data Corporation Technologies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Geospatial Science @ UMN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yostx003</dc:creator>
  <cp:lastModifiedBy>yostx003</cp:lastModifiedBy>
  <cp:revision>151</cp:revision>
  <dcterms:created xsi:type="dcterms:W3CDTF">2011-06-21T14:54:24Z</dcterms:created>
  <dcterms:modified xsi:type="dcterms:W3CDTF">2011-08-12T22:13:08Z</dcterms:modified>
</cp:coreProperties>
</file>