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2" r:id="rId4"/>
    <p:sldId id="283" r:id="rId5"/>
    <p:sldId id="278" r:id="rId6"/>
    <p:sldId id="281" r:id="rId7"/>
    <p:sldId id="277" r:id="rId8"/>
    <p:sldId id="261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5" r:id="rId19"/>
    <p:sldId id="270" r:id="rId20"/>
    <p:sldId id="276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A50021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0500" autoAdjust="0"/>
  </p:normalViewPr>
  <p:slideViewPr>
    <p:cSldViewPr>
      <p:cViewPr>
        <p:scale>
          <a:sx n="74" d="100"/>
          <a:sy n="74" d="100"/>
        </p:scale>
        <p:origin x="-101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CC99A6D-B4B5-4BFE-A554-32AD94BF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49F8DEB-014D-4564-AA03-88495906F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8DEB-014D-4564-AA03-88495906FC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8DEB-014D-4564-AA03-88495906FC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Pin-point vessel blockage and track changes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8DEB-014D-4564-AA03-88495906FC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Taking snapshots of a street network so that traffic on a certain street can be monitored across different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8DEB-014D-4564-AA03-88495906FC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904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152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3599E32-A32F-4BD8-B819-4B6B619A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21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8944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944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944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152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3599E32-A32F-4BD8-B819-4B6B619A0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5" descr="MHwdmk-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6363237"/>
            <a:ext cx="3487738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3842" y="1219200"/>
            <a:ext cx="8305800" cy="19335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From Geography to Medicine: Exploring </a:t>
            </a:r>
            <a:r>
              <a:rPr lang="en-US" sz="2800" dirty="0" err="1" smtClean="0"/>
              <a:t>Innerspace</a:t>
            </a:r>
            <a:r>
              <a:rPr lang="en-US" sz="2800" dirty="0" smtClean="0"/>
              <a:t> via Spatial and Temporal Databases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70242" y="3505200"/>
            <a:ext cx="28194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Dev Oliver</a:t>
            </a:r>
            <a:r>
              <a:rPr lang="en-US" b="1" baseline="30000" dirty="0" smtClean="0"/>
              <a:t>1</a:t>
            </a:r>
          </a:p>
          <a:p>
            <a:pPr eaLnBrk="1" hangingPunct="1"/>
            <a:r>
              <a:rPr lang="en-US" b="1" dirty="0" smtClean="0"/>
              <a:t>Daniel J. Steinberger</a:t>
            </a:r>
            <a:r>
              <a:rPr lang="en-US" b="1" baseline="30000" dirty="0" smtClean="0"/>
              <a:t>2</a:t>
            </a:r>
          </a:p>
          <a:p>
            <a:pPr eaLnBrk="1" hangingPunct="1"/>
            <a:endParaRPr lang="en-US" b="1" baseline="30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41242" y="29718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2" descr="UofM-3_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6673" y="5329535"/>
            <a:ext cx="546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30000" dirty="0" smtClean="0">
                <a:latin typeface="+mj-lt"/>
              </a:rPr>
              <a:t>1</a:t>
            </a:r>
            <a:r>
              <a:rPr lang="en-US" sz="1200" dirty="0" smtClean="0">
                <a:latin typeface="+mj-lt"/>
              </a:rPr>
              <a:t>Department of Computer Science and Engineering, University of Minnesota, USA</a:t>
            </a:r>
          </a:p>
          <a:p>
            <a:pPr algn="r"/>
            <a:r>
              <a:rPr lang="en-US" sz="1200" baseline="30000" dirty="0" smtClean="0">
                <a:latin typeface="+mj-lt"/>
              </a:rPr>
              <a:t>2</a:t>
            </a:r>
            <a:r>
              <a:rPr lang="en-US" sz="1200" dirty="0" smtClean="0">
                <a:latin typeface="+mj-lt"/>
              </a:rPr>
              <a:t>Department of Radiology, Medical School, University of Minnesota, USA</a:t>
            </a:r>
            <a:endParaRPr lang="en-US" sz="1200" dirty="0">
              <a:latin typeface="+mj-lt"/>
            </a:endParaRPr>
          </a:p>
        </p:txBody>
      </p:sp>
      <p:pic>
        <p:nvPicPr>
          <p:cNvPr id="21506" name="Picture 2" descr="globe-eur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3276600"/>
            <a:ext cx="1547510" cy="1543051"/>
          </a:xfrm>
          <a:prstGeom prst="rect">
            <a:avLst/>
          </a:prstGeom>
          <a:noFill/>
        </p:spPr>
      </p:pic>
      <p:pic>
        <p:nvPicPr>
          <p:cNvPr id="21515" name="Picture 11" descr="http://t0.gstatic.com/images?q=tbn:ANd9GcSgvM1DkHQW7e6XSkIWaDUOYyzmxuZzpplZylRu6QoqfBdTuZjQ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3429000"/>
            <a:ext cx="1304925" cy="1299126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2200275" y="3962400"/>
            <a:ext cx="533400" cy="381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25" name="Picture 21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657600"/>
            <a:ext cx="914400" cy="91440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flipH="1">
            <a:off x="4029075" y="3962400"/>
            <a:ext cx="533400" cy="381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Limited exploratory, associative and predictive analysis capabilities</a:t>
            </a:r>
          </a:p>
          <a:p>
            <a:pPr lvl="1"/>
            <a:r>
              <a:rPr lang="en-US" sz="1600" dirty="0" smtClean="0"/>
              <a:t>Exploratory</a:t>
            </a:r>
          </a:p>
          <a:p>
            <a:pPr lvl="2"/>
            <a:r>
              <a:rPr lang="en-US" dirty="0" smtClean="0"/>
              <a:t>Enable user to construct completely new queries on the data set (beyond a fixed list of canned queries)</a:t>
            </a:r>
          </a:p>
          <a:p>
            <a:pPr lvl="1"/>
            <a:r>
              <a:rPr lang="en-US" sz="1600" dirty="0" smtClean="0"/>
              <a:t>Predictive</a:t>
            </a:r>
          </a:p>
          <a:p>
            <a:pPr lvl="2"/>
            <a:r>
              <a:rPr lang="en-US" dirty="0" smtClean="0"/>
              <a:t>Use time series of snapshots to determine future behavior using data driven techniques</a:t>
            </a:r>
          </a:p>
          <a:p>
            <a:pPr lvl="1"/>
            <a:r>
              <a:rPr lang="en-US" sz="1600" dirty="0" smtClean="0"/>
              <a:t>Associative</a:t>
            </a:r>
          </a:p>
          <a:p>
            <a:pPr lvl="2"/>
            <a:r>
              <a:rPr lang="en-US" dirty="0" smtClean="0"/>
              <a:t>Correlate patient’s history and context (e.g., age, race, co-morbidities)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Largely based on raster data model (e.g., pixel, </a:t>
            </a:r>
            <a:r>
              <a:rPr lang="en-US" sz="1600" dirty="0" err="1" smtClean="0"/>
              <a:t>voxel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Inadequate support for vector data models (e.g., points, line strings, polygons, networks) and queries (e.g., topological operations, shortest path, etc.)</a:t>
            </a:r>
          </a:p>
          <a:p>
            <a:endParaRPr lang="en-US" sz="1600" dirty="0" smtClean="0"/>
          </a:p>
          <a:p>
            <a:r>
              <a:rPr lang="en-US" sz="1600" dirty="0" smtClean="0"/>
              <a:t>No general frame of reference similar to geographic-based latitude/longitude or postal addresses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 reference frame analogous to latitude/longitude must be developed for the human body</a:t>
            </a:r>
          </a:p>
          <a:p>
            <a:pPr marL="857250" lvl="1" indent="-457200"/>
            <a:r>
              <a:rPr lang="en-US" sz="1600" dirty="0" smtClean="0"/>
              <a:t>Stereotactic surgery</a:t>
            </a:r>
          </a:p>
          <a:p>
            <a:pPr marL="857250" lvl="1" indent="-457200"/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Location determination methods are needed to know where we are in the body</a:t>
            </a:r>
          </a:p>
          <a:p>
            <a:pPr marL="857250" lvl="1" indent="-457200"/>
            <a:r>
              <a:rPr lang="en-US" sz="1600" dirty="0" smtClean="0"/>
              <a:t>Remote </a:t>
            </a:r>
            <a:r>
              <a:rPr lang="en-US" sz="1600" dirty="0" err="1" smtClean="0"/>
              <a:t>telesurgical</a:t>
            </a:r>
            <a:r>
              <a:rPr lang="en-US" sz="1600" dirty="0" smtClean="0"/>
              <a:t> operation using surgical robots  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Routing in a continuous space while reducing the invasiveness of certain procedures</a:t>
            </a:r>
          </a:p>
          <a:p>
            <a:pPr marL="857250" lvl="1" indent="-457200"/>
            <a:r>
              <a:rPr lang="en-US" sz="1600" dirty="0" smtClean="0"/>
              <a:t>Deliver life-saving cancer-killing chemicals to brain tumors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Defining and capturing change across two images is crucial for understanding trends</a:t>
            </a:r>
          </a:p>
          <a:p>
            <a:pPr marL="857250" lvl="1" indent="-457200"/>
            <a:r>
              <a:rPr lang="en-US" sz="1600" dirty="0" smtClean="0"/>
              <a:t>When will an infection metastasize?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Scalability to potential Petabyte and Exabyte-sized data sets</a:t>
            </a:r>
          </a:p>
          <a:p>
            <a:pPr marL="857250" lvl="1" indent="-457200"/>
            <a:r>
              <a:rPr lang="en-US" sz="1600" dirty="0" smtClean="0"/>
              <a:t>Medical images captured more frequently for more people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Real-time mapping, change detection, and routing</a:t>
            </a:r>
          </a:p>
          <a:p>
            <a:pPr marL="857250" lvl="1" indent="-457200"/>
            <a:r>
              <a:rPr lang="en-US" sz="1600" dirty="0" smtClean="0"/>
              <a:t>Change route to tumor on detection of unmapped blood vessel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Reference frame for the human body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5216525"/>
          </a:xfrm>
        </p:spPr>
        <p:txBody>
          <a:bodyPr/>
          <a:lstStyle/>
          <a:p>
            <a:r>
              <a:rPr lang="en-US" sz="1600" dirty="0" smtClean="0"/>
              <a:t>Define coordinate systems to facilitate looking across snapshots</a:t>
            </a:r>
          </a:p>
          <a:p>
            <a:endParaRPr lang="en-US" sz="1600" dirty="0" smtClean="0"/>
          </a:p>
          <a:p>
            <a:r>
              <a:rPr lang="en-US" sz="1600" dirty="0" smtClean="0"/>
              <a:t>Rigid structures may provide clues on current spatial location</a:t>
            </a:r>
          </a:p>
          <a:p>
            <a:pPr lvl="1"/>
            <a:r>
              <a:rPr lang="en-US" sz="1400" dirty="0" smtClean="0"/>
              <a:t>Used in Stereotactic surgery to locate small targets in the body for biopsy, injection, etc.</a:t>
            </a:r>
          </a:p>
          <a:p>
            <a:endParaRPr lang="en-US" sz="1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3048000"/>
            <a:ext cx="7467600" cy="3163772"/>
            <a:chOff x="780742" y="3213100"/>
            <a:chExt cx="8603449" cy="3691067"/>
          </a:xfrm>
        </p:grpSpPr>
        <p:pic>
          <p:nvPicPr>
            <p:cNvPr id="11266" name="Picture 2" descr="File:Gammaknif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0742" y="3213100"/>
              <a:ext cx="4436533" cy="33274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044113" y="6581001"/>
              <a:ext cx="3908888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http://en.wikipedia.org/wiki/Stereotactic_surgery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11268" name="Picture 4" descr="File:Brain biopsy under stereotax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3276600"/>
              <a:ext cx="3352800" cy="25146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539420" y="5742801"/>
              <a:ext cx="384477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http://en.wikipedia.org/wiki/Stereotactic_surgery</a:t>
              </a:r>
              <a:endParaRPr lang="en-US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Reference frame for the human body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943600" cy="5216525"/>
          </a:xfrm>
        </p:spPr>
        <p:txBody>
          <a:bodyPr/>
          <a:lstStyle/>
          <a:p>
            <a:r>
              <a:rPr lang="en-US" sz="1600" dirty="0" smtClean="0"/>
              <a:t>Identify nodes (e.g., start and end of branches), edges (e.g., vessels linking nodes), and locations on branches (e.g., using distance from end-nodes) </a:t>
            </a:r>
          </a:p>
          <a:p>
            <a:pPr lvl="1"/>
            <a:r>
              <a:rPr lang="en-US" sz="1400" dirty="0" smtClean="0"/>
              <a:t>Equivalent to use of street addresses by the US Post Office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Resolution important in automatically aligning certain structures in the body across snapshots</a:t>
            </a:r>
          </a:p>
          <a:p>
            <a:pPr lvl="1"/>
            <a:r>
              <a:rPr lang="en-US" sz="1400" dirty="0" smtClean="0"/>
              <a:t>Difficult if coordinate system’s resolution is too coarse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Generality across gender, age and other demographic variables</a:t>
            </a:r>
          </a:p>
          <a:p>
            <a:endParaRPr lang="en-US" sz="1600" dirty="0" smtClean="0"/>
          </a:p>
          <a:p>
            <a:r>
              <a:rPr lang="en-US" sz="1600" dirty="0" smtClean="0"/>
              <a:t>Reference frames for human body harder than those for Earth</a:t>
            </a:r>
          </a:p>
          <a:p>
            <a:endParaRPr lang="en-US" dirty="0"/>
          </a:p>
        </p:txBody>
      </p:sp>
      <p:pic>
        <p:nvPicPr>
          <p:cNvPr id="4" name="Picture 2" descr="http://www.medtrng.com/anatomy%20lesson/Image2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14400"/>
            <a:ext cx="2869324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5423356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+mj-lt"/>
              </a:rPr>
              <a:t>http://www.medtrng.com/anatomy%20lesson/bph5.htm</a:t>
            </a:r>
            <a:endParaRPr lang="en-US" sz="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Location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Pinpoint specific locations/places in the body</a:t>
            </a:r>
          </a:p>
          <a:p>
            <a:pPr lvl="1"/>
            <a:r>
              <a:rPr lang="en-US" sz="1600" dirty="0" smtClean="0"/>
              <a:t>Remote </a:t>
            </a:r>
            <a:r>
              <a:rPr lang="en-US" sz="1600" dirty="0" err="1" smtClean="0"/>
              <a:t>telesurgical</a:t>
            </a:r>
            <a:r>
              <a:rPr lang="en-US" sz="1600" dirty="0" smtClean="0"/>
              <a:t> operation using surgical robots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Analogous to</a:t>
            </a:r>
          </a:p>
          <a:p>
            <a:pPr lvl="1"/>
            <a:r>
              <a:rPr lang="en-US" sz="1600" dirty="0" smtClean="0"/>
              <a:t>Using GPS to determine one’s location on the earth</a:t>
            </a:r>
          </a:p>
          <a:p>
            <a:endParaRPr lang="en-US" sz="1800" dirty="0" smtClean="0"/>
          </a:p>
          <a:p>
            <a:r>
              <a:rPr lang="en-US" sz="1800" dirty="0" smtClean="0"/>
              <a:t>Challenge lies in aligning each structure in the body across multiple 3-D images so that it can be guaranteed that the same structure is being observed.</a:t>
            </a:r>
            <a:endParaRPr lang="en-US" sz="1800" dirty="0"/>
          </a:p>
        </p:txBody>
      </p:sp>
      <p:pic>
        <p:nvPicPr>
          <p:cNvPr id="26626" name="Picture 2" descr="http://iplot.typepad.com/iplot/images/2008/03/16/sffav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0"/>
            <a:ext cx="3181350" cy="24909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5523" y="6300929"/>
            <a:ext cx="3820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Fantastic Voyage, IMDB, 1966, http://www.imdb.com/title/tt0060397/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Routing in a continuous space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Defining “routes” in the human body is an interesting challenge</a:t>
            </a:r>
          </a:p>
          <a:p>
            <a:pPr lvl="1"/>
            <a:r>
              <a:rPr lang="en-US" dirty="0" smtClean="0"/>
              <a:t>Deliver life-saving cancer-killing chemicals to brain tumors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Analogous structures to roads are blood vessels and anatomic divisions of organs</a:t>
            </a:r>
          </a:p>
          <a:p>
            <a:endParaRPr lang="en-US" sz="1800" dirty="0" smtClean="0"/>
          </a:p>
          <a:p>
            <a:r>
              <a:rPr lang="en-US" sz="1800" dirty="0" smtClean="0"/>
              <a:t>Example</a:t>
            </a:r>
          </a:p>
          <a:p>
            <a:pPr lvl="1"/>
            <a:r>
              <a:rPr lang="en-US" dirty="0" smtClean="0"/>
              <a:t>Find the shortest path to a brain tumor that minimizes tissue damage</a:t>
            </a:r>
          </a:p>
          <a:p>
            <a:pPr lvl="2"/>
            <a:r>
              <a:rPr lang="en-US" sz="1800" dirty="0" smtClean="0"/>
              <a:t>Unclear definitions of shortest path weight and paths in human body</a:t>
            </a:r>
            <a:endParaRPr lang="en-US" sz="1800" dirty="0"/>
          </a:p>
        </p:txBody>
      </p:sp>
      <p:pic>
        <p:nvPicPr>
          <p:cNvPr id="27650" name="Picture 2" descr="http://www.digitaljournal.com/img/8/7/8/i/3/8/1/o/visiblebody_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720" y="4419600"/>
            <a:ext cx="178308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4: Defining change across snapshots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detection in tumors where images at different times need to be observed</a:t>
            </a:r>
          </a:p>
          <a:p>
            <a:pPr lvl="1"/>
            <a:r>
              <a:rPr lang="en-US" dirty="0" smtClean="0"/>
              <a:t>When will </a:t>
            </a:r>
            <a:r>
              <a:rPr lang="en-US" dirty="0" smtClean="0"/>
              <a:t>a tumor </a:t>
            </a:r>
            <a:r>
              <a:rPr lang="en-US" dirty="0" smtClean="0"/>
              <a:t>metastasize (spread)?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Images may be taken with different instruments across several visits </a:t>
            </a:r>
          </a:p>
          <a:p>
            <a:endParaRPr lang="en-US" dirty="0" smtClean="0"/>
          </a:p>
          <a:p>
            <a:r>
              <a:rPr lang="en-US" dirty="0" smtClean="0"/>
              <a:t>Calibration becomes a problem</a:t>
            </a:r>
          </a:p>
          <a:p>
            <a:pPr lvl="1"/>
            <a:r>
              <a:rPr lang="en-US" dirty="0" smtClean="0"/>
              <a:t>Changes in body chemistry can impact imaging and should be accounted for</a:t>
            </a:r>
          </a:p>
          <a:p>
            <a:pPr lvl="2"/>
            <a:r>
              <a:rPr lang="en-US" dirty="0" smtClean="0"/>
              <a:t>E.g., Fasting status pre-PET scan which alters physiologic distribution of radiotracer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5: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scale up to </a:t>
            </a:r>
            <a:r>
              <a:rPr lang="en-US" dirty="0" err="1" smtClean="0"/>
              <a:t>Petabyte</a:t>
            </a:r>
            <a:r>
              <a:rPr lang="en-US" dirty="0" smtClean="0"/>
              <a:t> and Exabyte-sized data sets</a:t>
            </a:r>
          </a:p>
          <a:p>
            <a:pPr lvl="1"/>
            <a:r>
              <a:rPr lang="en-US" dirty="0" smtClean="0"/>
              <a:t>Large amounts of data produced from medical imaging techniques</a:t>
            </a:r>
          </a:p>
          <a:p>
            <a:pPr lvl="1"/>
            <a:r>
              <a:rPr lang="en-US" dirty="0" smtClean="0"/>
              <a:t>Replicating data across snapshots makes long term analysis prohibitive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Compression techniques not adequate for dynamic 3-D data with features like interactive zoom in and out across the time dimension </a:t>
            </a:r>
          </a:p>
          <a:p>
            <a:pPr lvl="1"/>
            <a:r>
              <a:rPr lang="en-US" dirty="0" smtClean="0"/>
              <a:t>Each snapshot of a large image might be approximately 8 - 16 gigabytes</a:t>
            </a:r>
          </a:p>
          <a:p>
            <a:pPr lvl="2"/>
            <a:r>
              <a:rPr lang="en-US" dirty="0" smtClean="0"/>
              <a:t>When this is multiplied by number of visits, number of images/visit and number of patients, scale increases to </a:t>
            </a:r>
            <a:r>
              <a:rPr lang="en-US" dirty="0" err="1" smtClean="0"/>
              <a:t>Exabytes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clipartguide.com/_named_clipart_images/0511-0801-1518-1629_Doctor_Viewing_X-Rays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1896221" cy="1371600"/>
          </a:xfrm>
          <a:prstGeom prst="rect">
            <a:avLst/>
          </a:prstGeom>
          <a:noFill/>
        </p:spPr>
      </p:pic>
      <p:pic>
        <p:nvPicPr>
          <p:cNvPr id="5124" name="Picture 4" descr="Style Multiply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76800"/>
            <a:ext cx="550718" cy="484632"/>
          </a:xfrm>
          <a:prstGeom prst="rect">
            <a:avLst/>
          </a:prstGeom>
          <a:noFill/>
        </p:spPr>
      </p:pic>
      <p:pic>
        <p:nvPicPr>
          <p:cNvPr id="5126" name="Picture 6" descr="Kids Visiting a Friend At the Hospital - Royalty Free Clipart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1318106" cy="1304925"/>
          </a:xfrm>
          <a:prstGeom prst="rect">
            <a:avLst/>
          </a:prstGeom>
          <a:noFill/>
        </p:spPr>
      </p:pic>
      <p:pic>
        <p:nvPicPr>
          <p:cNvPr id="7" name="Picture 4" descr="Style Multiply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876800"/>
            <a:ext cx="550718" cy="484632"/>
          </a:xfrm>
          <a:prstGeom prst="rect">
            <a:avLst/>
          </a:prstGeom>
          <a:noFill/>
        </p:spPr>
      </p:pic>
      <p:pic>
        <p:nvPicPr>
          <p:cNvPr id="5128" name="Picture 8" descr="http://image.shutterstock.com/display_pic_with_logo/208792/208792,1231172515,2/stock-vector-many-people-silhouettes-in-vector-clip-art-2281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19600"/>
            <a:ext cx="1390650" cy="1328843"/>
          </a:xfrm>
          <a:prstGeom prst="rect">
            <a:avLst/>
          </a:prstGeom>
          <a:noFill/>
        </p:spPr>
      </p:pic>
      <p:pic>
        <p:nvPicPr>
          <p:cNvPr id="5132" name="Picture 12" descr="Style Equals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77000" y="4953000"/>
            <a:ext cx="457200" cy="306324"/>
          </a:xfrm>
          <a:prstGeom prst="rect">
            <a:avLst/>
          </a:prstGeom>
          <a:noFill/>
        </p:spPr>
      </p:pic>
      <p:pic>
        <p:nvPicPr>
          <p:cNvPr id="5136" name="Picture 16" descr="http://images.clipartof.com/small/222539-Royalty-Free-RF-Clipart-Illustration-Of-A-Database-Struc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3918" y="4495800"/>
            <a:ext cx="1705282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6: Real-time mapping, change detection, routing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sz="1800" dirty="0" smtClean="0"/>
              <a:t>Real-time tracking of medical devices in peoples bloodstream, digestive tract, etc.</a:t>
            </a:r>
          </a:p>
          <a:p>
            <a:pPr lvl="1"/>
            <a:r>
              <a:rPr lang="en-US" sz="1600" dirty="0" smtClean="0"/>
              <a:t>E.g., tracking a device containing a tiny camera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Useful in emergency room settings</a:t>
            </a:r>
          </a:p>
          <a:p>
            <a:endParaRPr lang="en-US" sz="1800" dirty="0" smtClean="0"/>
          </a:p>
          <a:p>
            <a:r>
              <a:rPr lang="en-US" sz="1800" dirty="0" smtClean="0"/>
              <a:t>Dynamically detecting and reacting to changes</a:t>
            </a:r>
          </a:p>
          <a:p>
            <a:pPr lvl="1"/>
            <a:r>
              <a:rPr lang="en-US" sz="1600" dirty="0" smtClean="0"/>
              <a:t>Automatically increase/decrease medication based on patient’s reaction</a:t>
            </a:r>
          </a:p>
          <a:p>
            <a:pPr lvl="1"/>
            <a:endParaRPr lang="en-US" sz="800" dirty="0" smtClean="0"/>
          </a:p>
          <a:p>
            <a:r>
              <a:rPr lang="en-US" sz="1800" dirty="0" smtClean="0"/>
              <a:t>Routing on the fly</a:t>
            </a:r>
          </a:p>
          <a:p>
            <a:pPr lvl="1"/>
            <a:r>
              <a:rPr lang="en-US" sz="1600" dirty="0" smtClean="0"/>
              <a:t>Change route based on new discovery such as rupture in blood vessels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81200" y="1600200"/>
            <a:ext cx="2819400" cy="2057400"/>
            <a:chOff x="1905000" y="2133600"/>
            <a:chExt cx="2819400" cy="2057400"/>
          </a:xfrm>
        </p:grpSpPr>
        <p:pic>
          <p:nvPicPr>
            <p:cNvPr id="5122" name="Picture 2" descr="http://upload.wikimedia.org/wikipedia/commons/thumb/f/f9/CapsuleEndoscope.jpg/160px-CapsuleEndoscop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2514600"/>
              <a:ext cx="1524000" cy="1304926"/>
            </a:xfrm>
            <a:prstGeom prst="rect">
              <a:avLst/>
            </a:prstGeom>
            <a:noFill/>
          </p:spPr>
        </p:pic>
        <p:pic>
          <p:nvPicPr>
            <p:cNvPr id="5126" name="Picture 6" descr="http://upload.wikimedia.org/wikipedia/commons/thumb/d/dd/CapsuleEndoscopeEnd.jpg/160px-CapsuleEndoscopeEn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7081" y="2133600"/>
              <a:ext cx="1167319" cy="20574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2057400" y="3639235"/>
            <a:ext cx="2667000" cy="551765"/>
            <a:chOff x="1752600" y="4191000"/>
            <a:chExt cx="2667000" cy="551765"/>
          </a:xfrm>
        </p:grpSpPr>
        <p:sp>
          <p:nvSpPr>
            <p:cNvPr id="7" name="Rectangle 6"/>
            <p:cNvSpPr/>
            <p:nvPr/>
          </p:nvSpPr>
          <p:spPr>
            <a:xfrm>
              <a:off x="2057400" y="4191000"/>
              <a:ext cx="1973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j-lt"/>
                </a:rPr>
                <a:t>Capsule endoscopy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4495800"/>
              <a:ext cx="2667000" cy="246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http://en.wikipedia.org/wiki/Capsule_endoscopy</a:t>
              </a:r>
              <a:endParaRPr lang="en-US" sz="1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How can spatial and temporal databases help medicine?</a:t>
            </a:r>
          </a:p>
          <a:p>
            <a:endParaRPr lang="en-US" sz="1800" dirty="0" smtClean="0"/>
          </a:p>
          <a:p>
            <a:r>
              <a:rPr lang="en-US" sz="1800" dirty="0" smtClean="0"/>
              <a:t>Vision</a:t>
            </a:r>
          </a:p>
          <a:p>
            <a:pPr lvl="1"/>
            <a:r>
              <a:rPr lang="en-US" sz="1600" dirty="0" smtClean="0"/>
              <a:t>A spatial-temporal framework capable of answering long term questions</a:t>
            </a:r>
          </a:p>
          <a:p>
            <a:pPr lvl="2"/>
            <a:r>
              <a:rPr lang="en-US" dirty="0" smtClean="0"/>
              <a:t>Improve health care quality </a:t>
            </a:r>
          </a:p>
          <a:p>
            <a:pPr lvl="2"/>
            <a:r>
              <a:rPr lang="en-US" dirty="0" smtClean="0"/>
              <a:t>Provide doctors with a means of more quickly characterizing disease progression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Challenges</a:t>
            </a:r>
          </a:p>
          <a:p>
            <a:pPr lvl="1"/>
            <a:r>
              <a:rPr lang="en-US" sz="1600" dirty="0" smtClean="0"/>
              <a:t>Defining a reference frame for the human body</a:t>
            </a:r>
          </a:p>
          <a:p>
            <a:pPr lvl="1"/>
            <a:r>
              <a:rPr lang="en-US" sz="1600" dirty="0" smtClean="0"/>
              <a:t>Location determination </a:t>
            </a:r>
          </a:p>
          <a:p>
            <a:pPr lvl="1"/>
            <a:r>
              <a:rPr lang="en-US" sz="1600" dirty="0" smtClean="0"/>
              <a:t>Routing in a continuous space,</a:t>
            </a:r>
          </a:p>
          <a:p>
            <a:pPr lvl="1"/>
            <a:r>
              <a:rPr lang="en-US" sz="1600" dirty="0" smtClean="0"/>
              <a:t>Observing change across snapshots</a:t>
            </a:r>
          </a:p>
          <a:p>
            <a:pPr lvl="1"/>
            <a:r>
              <a:rPr lang="en-US" sz="1600" dirty="0" smtClean="0"/>
              <a:t>Scalability</a:t>
            </a:r>
          </a:p>
          <a:p>
            <a:pPr lvl="1"/>
            <a:r>
              <a:rPr lang="en-US" sz="1600" dirty="0" smtClean="0"/>
              <a:t>Real time mapping, change detection, routing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We encourage the Spatial Computing community to explore the vision and challenges we have proposed and we welcome future collaboration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Vision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00" name="Picture 4" descr="http://travel.spotcoolstuff.com/wp-content/uploads/2008/10/cor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5476875" cy="36671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5105401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http://travel.spotcoolstuff.com/unusual-museum/amsterdam/corpus-human-body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81200" y="3810000"/>
            <a:ext cx="6400800" cy="457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5036403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This material is based upon work supported by the National Science Foundation under Grant No. 1029711, III-CXT IIS-0713214, IGERT DGE-0504195, CRI:IAD CNS-0708604, and USDOD under Grant No. HM1582-08-1-0017, HM1582-07-1-2035, and W9132V-09-C-0009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5921514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University of Minnesota Spatial Databases and Spatial Data Mining Research Group, www.spatial.cs.umn.edu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Professor </a:t>
            </a:r>
            <a:r>
              <a:rPr lang="en-US" sz="1600" dirty="0" err="1" smtClean="0">
                <a:latin typeface="+mj-lt"/>
              </a:rPr>
              <a:t>Shashi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Shekhar</a:t>
            </a:r>
            <a:r>
              <a:rPr lang="en-US" sz="1600" dirty="0" smtClean="0">
                <a:latin typeface="+mj-lt"/>
              </a:rPr>
              <a:t> and Kim </a:t>
            </a:r>
            <a:r>
              <a:rPr lang="en-US" sz="1600" dirty="0" err="1" smtClean="0">
                <a:latin typeface="+mj-lt"/>
              </a:rPr>
              <a:t>Koffolt</a:t>
            </a:r>
            <a:endParaRPr lang="en-US" sz="160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41910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0" name="AutoShape 2" descr="data:image/jpg;base64,/9j/4AAQSkZJRgABAQAAAQABAAD/2wCEAAkGBhISDxQSExQWFBUWGBgaFhgYFxgcGhMXHxYYHBwcHxYjJyYfFxwkGhoWIDAjIykpOC44ISoxNzAqNSYrOCsBCQoKDgwOGg8PGjUkHyQtLywqLCwuNSwqNCw2LzQsLCwsKiosLCwvLCwsLCwsLCksLCwsKiwsLCwpLCwsLCwpLP/AABEIAGkAeAMBIgACEQEDEQH/xAAcAAEAAwADAQEAAAAAAAAAAAAABQYHAgMEAQj/xAA/EAACAQIEAwUGAwUGBwAAAAABAgMAEQQSITEFQVEGEyJhcQcyQoGRsSNSoTNysuHwNUNiwcPRJFRzgpOiwv/EABoBAAIDAQEAAAAAAAAAAAAAAAAEAgMFAQb/xAAlEQADAAIBAwMFAQAAAAAAAAAAAQIDEQQSITEyQWEFIiNRkRP/2gAMAwEAAhEDEQA/ANxpSlAClK6sViljRpHYKiglmOygbmgDsvXCbEKguzBR1JAH1NUHGe0dnViiGCLQiRrGRhroIz4VLdTew5EkCqlxTtriZDmhhA1/auoZyPItcj5ACuW1HkZw8XJm7ybPhsfHJ+zdHtvlYNb6V6L1h/BO1k2In7nEAF7ExulklQjW6SCxva5sbg7EGr5wvtqYwsWJvIwFxNGmkqcmMe6m29rgEHaiH1+k5m494fUXSlefB4+OVA8bB1PMf1ofI16K6LilKUAKUpQApSlAClKUAKovtD4qDbDa5RaSTbXXwLrvqMx9AOdXqsy7fYYniSAf3kKgb+9ndR8xpV/HSdrZTmbU9iu8Tg/4aB12aaQG45jJ9htXHBSKZAoBYudOd+VWjiPCw2EMI99buoIs2YA3GXXXJrYdKqXZzDscRFEVk7xM1wFN9Tf6DqaV5eJuto9F9L5kLHp+x7uI8Ayzo4yrJGczDOpyqNyQLmw9DXCbEqcEokkLsrs0EqK3gTMAwZmADAnW3lerYeAzo0V0isosXuokcHcux3AF9OvpXPGdn4zCI1kdQM5VVcFM4BIfuzfbS+o62tU+Pj6a2hf6jypudb/hVeB4+aOQMrfiEfhkHwyAcm/MCfDrtoRWs8H4muIgSZNnANuYPMHzBuKzjBcNaOAXAd0bNHpuSDpp8J6VI9lu1CQYuTDuSIpnDQuTdQ7DxKTyuwI8iP8AEK0+Xi2upeV5PM8bL9zn2NDpXwV9rMNIUpSgBSlKAFKUoAVRO3pAxcBva8M4v08cVv1NvnV7rKPatjL4oRgkFYV23BaYMf8A1QVfgW7RTneoOjART4zE4kLcdzIrZ03RwSoyrzuoOnQfKozhfajEDHkGdpkZyFuSFa+1rjwDblVt9lD5nxzdZUP1DkVQMbw4rxCVEsCs7AeneXHytTifXbmvYV7xKqX5NPWdWw346L3pDWQOSCo2FwfXpVVxeKlkSdFSKOEYeZiF0YN3ehva4YlRoSbga7aREvFWjS+UgCSy3fNmFiTlygDKc3OvmC4kuIxPhyQl45IyCHIYMpB8KhixHvW023qTxTMt7I/63VJNF2TsIZMJFJh5nhd4kJUklLsik2PvJf5jyql8UwrRzNFjEyPrZt1Kn9Ct+Y532NbDwTFwmNYo3z90qIbghhZQASpsdQK5ca4FDiozHMuYfCdmQ9Vbkf6N6Wx8qoeq7ovycabW57MonZjt02GtBiiWisMk25ReWY/Gn+LccxzrSIJldQykMpFwQbgjqDzFY1xzs/JgXEUvjgY/hyDYH/Te242b7ceD8exHD3vEe8gOrxEm1r+8n5PUacjyqzLx5tdeL+EMedw+jIbXSovgHaODGRd5C1+TKdGRujLy/wA+VSd6Qa0PJ7PtKUrgClKUAfDWGdrcUcRj8Uw2Cuo+WVB+iMfnWj9s+00sUkeEw9lmlUuZGF1hjBsWy/E29hVUPCIFinJuWG9kFhYZQCQd9eR60/w8e26YhzMqlKSH7N8RxmHDnD5AJe7zs63sQpsRqOrcjXCOIrjFkMudiWkkfMEOaxPvfCL/AMqksZ+DhgqrfMiML3Omo9VII9Nd6gcFxXIJn592FFmA95rGzbXtfRt6btRO2l5F4dUkmTHE8Gj4SKTKsOZ5GJLAkgBQTdQF1b6251HcOWVHWTBre9wZWCkhiNrbKCNBrrz8untLKDHBDG62WNfD4QQW8RLAHKup2W+1+dOzEZjVlvdW0bU7E6EdL7dTfYVDytEl27kpxSBsY6PdVkjVQ3duVuLFrgaAan4TY/eVg4rjMNEAk0jeUgWQD0PvD61CYSFVncGQK2oyMLA/94tmHQGvfh4tbPJYeTf70xGCKndIWvPavUnZie0uPxMTxSRxSRsLENEw9CCGBDA6g1FYDh0yrkcGw26qeoP3Gx2NWCTi8Ma5UcWHLQg/LnXlbi+FfctE/JkzZfmtzb5VZGOI8T2IXlu/LIOKefB4kTRAo4sGABKSKTsy75D15HoRrtXBuKLiIElUEZhqp3RhoynzBuKyrF8SmyrlPegG4McoudNRuHW4+hFXX2d4VlimbMWR5LqSLZyFAdwOjNfbQ2JGhrO5uNLujQ4WSmtMt1KUrNNEV5OK4zuoJJbXyIzW62Um36V664uoIsdQdweYoA/P3C+0c7TSyynMWOY5rHxGwFj8IGlhtoK0TAcIB4erABS1nPO/iuTfmbDUetVTj3Z6KLGywQ3y5k0PwlhfKDzA0361eeGARcPJOx7xh5KFIH2ra9OOXPu0YmRdVVv2K92lW12EhCtZsp1KEjX5VVMQgOf9wEHkbNbYgo2jcyLVY8e2fDJtcqN9b2A/WoJb3AublXXy1W/Q6XHO/pVmVaWiOB+5F8bgzBSBuBYAG3ujkNNTcXv5AWFSvY6xB2uDpcHTz8ta8mLIMa3PK2pvYqSNBZbmxGpH8+3s7P3chtYjQ7c79NhqarmS6mdvbDh+QwyC5Rly3I1YqdT8yxI9Kufss4dDNgGEsUblJXUFkUmxCtufWoHjrjEYWZgHbJ+I8jkHxCyqi9PeO/2FWv2Q4crw7Mf7yV2HoLL/APJpXkPU6+RnAt1sn27IYE74WH/xrXSewuA/5WL6VPUpHrr9jnTP6IfD9kMEhuuFhB65FJ+pqWVbCw0ArlSuNt+TqSXgUpSuHRXw19r4aAMyiwDS4/E/mM7jX4QAoU/QbV7u1OMYOuFUXUwsL8wWuua3mQL+tWLifZZHm7+M93LpmPJ7CwJHJh1+t6q/EuxGLaUyZg5sFFnA8N7+K+2/K/pWlPIl9O3rRnXx6TrS8lcmx/dxRqQQSi5l6H0+/wDRrxll7xCShGdbhhcb8xf7V5cVIZEfMMrwsRlY7a21PIg31+wtbyYGRhImbNfMNxrv+a36386dq+rYpEdGjtx07BZco9x7KyklWBuCQxJ08K6cq7uE4pV1ci5Wx0HW9q8uJhPe4lbWOUk5xlk0kU+4NFFr9L8tq8SLbc61XjZbaLjwpWfBYxQBlEcl7R3ZjluoMnwAHKddxtWs8I4YmHgSCMWSMWH+Z9Sbmsf9noaXGNBa8bxjvNbaJIrAgfESfD6E1tYrO5T+/Q9xl9mz7SlKVGRSlKAFKUoAUpSgBSlKAMU9pMSxcTcx6d4is4H5jcE+pABqD4RdZUIuBnX3T4feHwcvQXqZ9pf9qyfuRfwVDYTdf3l/iFbOFfi38GTmf5NfJK4+FIo8U4uScot0zOBYtbQ+QJqswYgM+U2F9jrv0qw8e92f/pw/xGqxw/8Aaj0NSjtJGvJb/ZjccWjttkkv6Zf97Vt9YV7NP7Vg9JP4DW61m8n1mhx/QKUpSwwKUpQApSl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958" y="4648200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SSTD Reviewers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4825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Dev Oliver, oliver@cs.umn.edu</a:t>
            </a:r>
          </a:p>
          <a:p>
            <a:pPr algn="r"/>
            <a:r>
              <a:rPr lang="en-US" sz="1400" dirty="0" smtClean="0">
                <a:latin typeface="+mj-lt"/>
              </a:rPr>
              <a:t>Daniel J. Steinberger, stein012@umn.edu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healthcare quality</a:t>
            </a:r>
          </a:p>
          <a:p>
            <a:pPr lvl="1"/>
            <a:r>
              <a:rPr lang="en-US" dirty="0" smtClean="0"/>
              <a:t>Deliver the correct diagnosis</a:t>
            </a:r>
          </a:p>
          <a:p>
            <a:pPr lvl="1"/>
            <a:r>
              <a:rPr lang="en-US" dirty="0" smtClean="0"/>
              <a:t>Simplify tracking of disease and determine response to therapy</a:t>
            </a:r>
            <a:endParaRPr lang="en-US" dirty="0" smtClean="0"/>
          </a:p>
          <a:p>
            <a:pPr lvl="1"/>
            <a:r>
              <a:rPr lang="en-US" dirty="0" smtClean="0"/>
              <a:t>Reduce healthcare expenses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Medical imaging growing disproportionately</a:t>
            </a:r>
          </a:p>
          <a:p>
            <a:pPr lvl="1"/>
            <a:r>
              <a:rPr lang="en-US" dirty="0" smtClean="0"/>
              <a:t>Large amounts of Spatial and Temporal data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3227" y="3352800"/>
            <a:ext cx="4440155" cy="31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53161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Source: CDC, Health, United States, 2009 In Brief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year Medical Imaging Debacle: The $1 Trillion freight train (no growth)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819" y="1981200"/>
            <a:ext cx="5823781" cy="318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88668"/>
            <a:ext cx="266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© 2010 Daniel Steinberger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rly p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914400"/>
            <a:ext cx="2743200" cy="2743200"/>
          </a:xfrm>
          <a:prstGeom prst="rect">
            <a:avLst/>
          </a:prstGeom>
        </p:spPr>
      </p:pic>
      <p:pic>
        <p:nvPicPr>
          <p:cNvPr id="12" name="Picture 11" descr="twirly 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86200"/>
            <a:ext cx="2743200" cy="2743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46578"/>
            <a:ext cx="2743200" cy="27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Tracking Legions Over Time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752600" y="1524000"/>
            <a:ext cx="1219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676400" y="4648200"/>
            <a:ext cx="1219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38800" y="2209800"/>
            <a:ext cx="1219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638800" y="5181600"/>
            <a:ext cx="1219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362200"/>
            <a:ext cx="19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Before Treatment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181600"/>
            <a:ext cx="179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After Treatment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/>
              <a:t>Change </a:t>
            </a:r>
            <a:r>
              <a:rPr lang="en-US" dirty="0" smtClean="0"/>
              <a:t>detection in a single visit </a:t>
            </a:r>
            <a:endParaRPr lang="en-US" dirty="0"/>
          </a:p>
        </p:txBody>
      </p:sp>
      <p:pic>
        <p:nvPicPr>
          <p:cNvPr id="3" name="Picture 2" descr="hemangioma t1 pre.jpg"/>
          <p:cNvPicPr>
            <a:picLocks noChangeAspect="1"/>
          </p:cNvPicPr>
          <p:nvPr/>
        </p:nvPicPr>
        <p:blipFill>
          <a:blip r:embed="rId2" cstate="print"/>
          <a:srcRect r="37500"/>
          <a:stretch>
            <a:fillRect/>
          </a:stretch>
        </p:blipFill>
        <p:spPr>
          <a:xfrm>
            <a:off x="457200" y="3821668"/>
            <a:ext cx="2286000" cy="2743200"/>
          </a:xfrm>
          <a:prstGeom prst="rect">
            <a:avLst/>
          </a:prstGeom>
        </p:spPr>
      </p:pic>
      <p:pic>
        <p:nvPicPr>
          <p:cNvPr id="4" name="Picture 3" descr="hemang 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61" y="1097280"/>
            <a:ext cx="3413760" cy="2560320"/>
          </a:xfrm>
          <a:prstGeom prst="rect">
            <a:avLst/>
          </a:prstGeom>
        </p:spPr>
      </p:pic>
      <p:pic>
        <p:nvPicPr>
          <p:cNvPr id="5" name="Picture 4" descr="hemang 10 min.jpg"/>
          <p:cNvPicPr>
            <a:picLocks noChangeAspect="1"/>
          </p:cNvPicPr>
          <p:nvPr/>
        </p:nvPicPr>
        <p:blipFill>
          <a:blip r:embed="rId4" cstate="print"/>
          <a:srcRect r="39583"/>
          <a:stretch>
            <a:fillRect/>
          </a:stretch>
        </p:blipFill>
        <p:spPr>
          <a:xfrm>
            <a:off x="6324600" y="3821668"/>
            <a:ext cx="2209800" cy="2743200"/>
          </a:xfrm>
          <a:prstGeom prst="rect">
            <a:avLst/>
          </a:prstGeom>
        </p:spPr>
      </p:pic>
      <p:pic>
        <p:nvPicPr>
          <p:cNvPr id="6" name="Picture 5" descr="hemang immed.jpg"/>
          <p:cNvPicPr>
            <a:picLocks noChangeAspect="1"/>
          </p:cNvPicPr>
          <p:nvPr/>
        </p:nvPicPr>
        <p:blipFill>
          <a:blip r:embed="rId5" cstate="print"/>
          <a:srcRect r="37500"/>
          <a:stretch>
            <a:fillRect/>
          </a:stretch>
        </p:blipFill>
        <p:spPr>
          <a:xfrm>
            <a:off x="3429000" y="3821668"/>
            <a:ext cx="22860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564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Before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2486" y="6564868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Immediately After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564868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10 Minutes After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020669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Single exam reveals several legions over </a:t>
            </a:r>
          </a:p>
          <a:p>
            <a:r>
              <a:rPr lang="en-US" dirty="0" smtClean="0">
                <a:latin typeface="+mj-lt"/>
              </a:rPr>
              <a:t>multiple sequences</a:t>
            </a:r>
            <a:endParaRPr lang="en-US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1981200"/>
            <a:ext cx="1066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4953000"/>
            <a:ext cx="1066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1066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67600" y="4953000"/>
            <a:ext cx="1066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and Temporal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Useful for longitudinal study</a:t>
            </a:r>
          </a:p>
          <a:p>
            <a:pPr lvl="1"/>
            <a:r>
              <a:rPr lang="en-US" dirty="0" smtClean="0"/>
              <a:t>Monitoring </a:t>
            </a:r>
          </a:p>
          <a:p>
            <a:pPr lvl="2"/>
            <a:r>
              <a:rPr lang="en-US" dirty="0" smtClean="0"/>
              <a:t>How is a crime hotspot spreading/shrinking over time?</a:t>
            </a:r>
          </a:p>
          <a:p>
            <a:pPr lvl="2"/>
            <a:r>
              <a:rPr lang="en-US" dirty="0" smtClean="0"/>
              <a:t>What are the recurring changes in the environment?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Predictive</a:t>
            </a:r>
          </a:p>
          <a:p>
            <a:pPr lvl="2"/>
            <a:r>
              <a:rPr lang="en-US" dirty="0" smtClean="0"/>
              <a:t>Which counties have emerging cancer clusters?</a:t>
            </a:r>
          </a:p>
          <a:p>
            <a:pPr lvl="2"/>
            <a:endParaRPr lang="en-US" sz="1800" dirty="0" smtClean="0"/>
          </a:p>
          <a:p>
            <a:pPr lvl="1"/>
            <a:r>
              <a:rPr lang="en-US" dirty="0" smtClean="0"/>
              <a:t>Routing</a:t>
            </a:r>
          </a:p>
          <a:p>
            <a:pPr lvl="2"/>
            <a:r>
              <a:rPr lang="en-US" dirty="0" smtClean="0"/>
              <a:t>What is the best route from DTC to MSP during rush hour/non rush hour?</a:t>
            </a:r>
          </a:p>
          <a:p>
            <a:endParaRPr lang="en-US" sz="1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1752600" cy="23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6553200"/>
            <a:ext cx="1686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http://maps.google.com/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How may Spatial and Temporal Databases help Medicine?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715000"/>
          </a:xfrm>
        </p:spPr>
        <p:txBody>
          <a:bodyPr/>
          <a:lstStyle/>
          <a:p>
            <a:r>
              <a:rPr lang="en-US" sz="1800" b="1" dirty="0" smtClean="0"/>
              <a:t>Vision: </a:t>
            </a:r>
            <a:r>
              <a:rPr lang="en-US" sz="1800" dirty="0" smtClean="0"/>
              <a:t>A spatial-temporal framework for longitudinal study in which crucial monitoring, predictive, and routing questions may be answered algorithmically</a:t>
            </a:r>
          </a:p>
          <a:p>
            <a:pPr lvl="1"/>
            <a:r>
              <a:rPr lang="en-US" dirty="0" smtClean="0"/>
              <a:t>Monitoring </a:t>
            </a:r>
          </a:p>
          <a:p>
            <a:pPr lvl="2"/>
            <a:r>
              <a:rPr lang="en-US" dirty="0" smtClean="0"/>
              <a:t>How is a cancerous growth spreading/shrinking over time?</a:t>
            </a:r>
          </a:p>
          <a:p>
            <a:pPr lvl="2"/>
            <a:r>
              <a:rPr lang="en-US" dirty="0" smtClean="0"/>
              <a:t>Have blood vessels narrowed past a certain threshold?</a:t>
            </a:r>
          </a:p>
          <a:p>
            <a:pPr lvl="2"/>
            <a:r>
              <a:rPr lang="en-US" dirty="0" smtClean="0"/>
              <a:t>What are the emerging symptoms in a patient?</a:t>
            </a:r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Predictive</a:t>
            </a:r>
          </a:p>
          <a:p>
            <a:pPr lvl="2"/>
            <a:r>
              <a:rPr lang="en-US" dirty="0" smtClean="0"/>
              <a:t>How can the therapy effect on tumors across a population be used as a guide for future therapies?</a:t>
            </a:r>
          </a:p>
          <a:p>
            <a:pPr lvl="2"/>
            <a:r>
              <a:rPr lang="en-US" dirty="0" smtClean="0"/>
              <a:t>What are the long term and short term trends in a patient’s liver panel test results? What are the exceptions to the long term trend?</a:t>
            </a:r>
          </a:p>
          <a:p>
            <a:pPr lvl="2"/>
            <a:r>
              <a:rPr lang="en-US" dirty="0" smtClean="0"/>
              <a:t>When will a patient develop coronary artery disease?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Routing</a:t>
            </a:r>
          </a:p>
          <a:p>
            <a:pPr lvl="2"/>
            <a:r>
              <a:rPr lang="en-US" dirty="0" smtClean="0"/>
              <a:t>What is the best route for minimally invasive surgery to remove a tumor?</a:t>
            </a:r>
          </a:p>
          <a:p>
            <a:pPr lvl="2"/>
            <a:r>
              <a:rPr lang="en-US" dirty="0" smtClean="0"/>
              <a:t>Which route for precision surgery tools minimizes damage to blood vessels?</a:t>
            </a:r>
          </a:p>
          <a:p>
            <a:pPr lvl="2"/>
            <a:r>
              <a:rPr lang="en-US" dirty="0" smtClean="0"/>
              <a:t>What is the best route to deliver life-saving medicine?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257800" cy="5216525"/>
          </a:xfrm>
        </p:spPr>
        <p:txBody>
          <a:bodyPr/>
          <a:lstStyle/>
          <a:p>
            <a:r>
              <a:rPr lang="en-US" sz="1600" dirty="0" smtClean="0"/>
              <a:t>Picture archiving and communication systems (PACS)</a:t>
            </a:r>
          </a:p>
          <a:p>
            <a:pPr lvl="1"/>
            <a:r>
              <a:rPr lang="en-US" sz="1600" dirty="0" smtClean="0"/>
              <a:t>Economical storage and convenient access to images from multiple machine types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Commercially available advanced image processing tools (e.g., Siemens VIA, Leonardo)</a:t>
            </a:r>
          </a:p>
          <a:p>
            <a:pPr lvl="1"/>
            <a:r>
              <a:rPr lang="en-US" sz="1600" dirty="0" smtClean="0"/>
              <a:t>Find and measure lesions on previous studies</a:t>
            </a:r>
          </a:p>
          <a:p>
            <a:pPr lvl="1"/>
            <a:r>
              <a:rPr lang="en-US" sz="1600" dirty="0" smtClean="0"/>
              <a:t>Determine if there has been relative mass loss in certain parts of the brain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4942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latin typeface="+mj-lt"/>
              </a:rPr>
              <a:t>1</a:t>
            </a:r>
            <a:r>
              <a:rPr lang="en-US" sz="1200" dirty="0" smtClean="0">
                <a:latin typeface="+mj-lt"/>
              </a:rPr>
              <a:t>http://en.wikipedia.org/wiki/Picture_archiving_and_communication_system</a:t>
            </a:r>
            <a:endParaRPr lang="en-US" sz="12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1828800"/>
            <a:ext cx="2484526" cy="2212777"/>
            <a:chOff x="1186642" y="1905000"/>
            <a:chExt cx="2484526" cy="2212777"/>
          </a:xfrm>
        </p:grpSpPr>
        <p:pic>
          <p:nvPicPr>
            <p:cNvPr id="2050" name="Picture 2" descr="http://upload.wikimedia.org/wikipedia/commons/thumb/c/ce/Pacs1.jpg/200px-Pacs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05000"/>
              <a:ext cx="1905000" cy="1905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86642" y="3810000"/>
              <a:ext cx="2484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An image as stored on a PACS</a:t>
              </a:r>
              <a:r>
                <a:rPr lang="en-US" sz="1400" baseline="30000" dirty="0" smtClean="0">
                  <a:latin typeface="+mj-lt"/>
                </a:rPr>
                <a:t>1</a:t>
              </a:r>
              <a:endParaRPr lang="en-US" sz="1400" baseline="30000" dirty="0">
                <a:latin typeface="+mj-lt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05005"/>
            <a:ext cx="3276600" cy="21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20995</TotalTime>
  <Words>1346</Words>
  <Application>Microsoft Office PowerPoint</Application>
  <PresentationFormat>On-screen Show (4:3)</PresentationFormat>
  <Paragraphs>224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Watermark</vt:lpstr>
      <vt:lpstr>From Geography to Medicine: Exploring Innerspace via Spatial and Temporal Databases</vt:lpstr>
      <vt:lpstr>Outline</vt:lpstr>
      <vt:lpstr>Motivation (1/2)</vt:lpstr>
      <vt:lpstr>Motivation (2/2)</vt:lpstr>
      <vt:lpstr>Example: Tracking Legions Over Time</vt:lpstr>
      <vt:lpstr>Example: Change detection in a single visit </vt:lpstr>
      <vt:lpstr>Spatial and Temporal Databases</vt:lpstr>
      <vt:lpstr>How may Spatial and Temporal Databases help Medicine?</vt:lpstr>
      <vt:lpstr>Related Work (1/2)</vt:lpstr>
      <vt:lpstr>Related Work (2/2)</vt:lpstr>
      <vt:lpstr>Challenges</vt:lpstr>
      <vt:lpstr>Challenge 1: Reference frame for the human body (1/2)</vt:lpstr>
      <vt:lpstr>Challenge 1: Reference frame for the human body (2/2)</vt:lpstr>
      <vt:lpstr>Challenge 2: Location Determination</vt:lpstr>
      <vt:lpstr>Challenge 3: Routing in a continuous space </vt:lpstr>
      <vt:lpstr>Challenge 4: Defining change across snapshots </vt:lpstr>
      <vt:lpstr>Challenge 5: Scalability</vt:lpstr>
      <vt:lpstr>Challenge 6: Real-time mapping, change detection, routing  </vt:lpstr>
      <vt:lpstr>Summary</vt:lpstr>
      <vt:lpstr>Thank You!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K-Main Routes Approach to Spatial Network Activity Summarization: A Summary of Results</dc:title>
  <dc:creator>doliver</dc:creator>
  <cp:lastModifiedBy>doliver</cp:lastModifiedBy>
  <cp:revision>1199</cp:revision>
  <dcterms:created xsi:type="dcterms:W3CDTF">2010-10-12T20:45:41Z</dcterms:created>
  <dcterms:modified xsi:type="dcterms:W3CDTF">2011-08-25T13:11:45Z</dcterms:modified>
</cp:coreProperties>
</file>