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handoutMasterIdLst>
    <p:handoutMasterId r:id="rId89"/>
  </p:handoutMasterIdLst>
  <p:sldIdLst>
    <p:sldId id="350" r:id="rId2"/>
    <p:sldId id="268" r:id="rId3"/>
    <p:sldId id="257" r:id="rId4"/>
    <p:sldId id="344" r:id="rId5"/>
    <p:sldId id="345" r:id="rId6"/>
    <p:sldId id="346" r:id="rId7"/>
    <p:sldId id="347" r:id="rId8"/>
    <p:sldId id="343" r:id="rId9"/>
    <p:sldId id="342" r:id="rId10"/>
    <p:sldId id="333" r:id="rId11"/>
    <p:sldId id="334" r:id="rId12"/>
    <p:sldId id="335" r:id="rId13"/>
    <p:sldId id="336" r:id="rId14"/>
    <p:sldId id="337" r:id="rId15"/>
    <p:sldId id="338" r:id="rId16"/>
    <p:sldId id="339" r:id="rId17"/>
    <p:sldId id="340" r:id="rId18"/>
    <p:sldId id="341" r:id="rId19"/>
    <p:sldId id="369" r:id="rId20"/>
    <p:sldId id="351" r:id="rId21"/>
    <p:sldId id="314" r:id="rId22"/>
    <p:sldId id="260" r:id="rId23"/>
    <p:sldId id="316" r:id="rId24"/>
    <p:sldId id="315" r:id="rId25"/>
    <p:sldId id="263" r:id="rId26"/>
    <p:sldId id="317" r:id="rId27"/>
    <p:sldId id="373" r:id="rId28"/>
    <p:sldId id="318" r:id="rId29"/>
    <p:sldId id="370" r:id="rId30"/>
    <p:sldId id="371" r:id="rId31"/>
    <p:sldId id="267" r:id="rId32"/>
    <p:sldId id="264" r:id="rId33"/>
    <p:sldId id="352" r:id="rId34"/>
    <p:sldId id="271" r:id="rId35"/>
    <p:sldId id="272" r:id="rId36"/>
    <p:sldId id="368" r:id="rId37"/>
    <p:sldId id="274" r:id="rId38"/>
    <p:sldId id="277" r:id="rId39"/>
    <p:sldId id="365" r:id="rId40"/>
    <p:sldId id="367" r:id="rId41"/>
    <p:sldId id="278" r:id="rId42"/>
    <p:sldId id="310" r:id="rId43"/>
    <p:sldId id="279" r:id="rId44"/>
    <p:sldId id="270" r:id="rId45"/>
    <p:sldId id="309" r:id="rId46"/>
    <p:sldId id="262" r:id="rId47"/>
    <p:sldId id="353" r:id="rId48"/>
    <p:sldId id="275" r:id="rId49"/>
    <p:sldId id="308" r:id="rId50"/>
    <p:sldId id="319" r:id="rId51"/>
    <p:sldId id="326" r:id="rId52"/>
    <p:sldId id="363" r:id="rId53"/>
    <p:sldId id="320" r:id="rId54"/>
    <p:sldId id="354" r:id="rId55"/>
    <p:sldId id="300" r:id="rId56"/>
    <p:sldId id="301" r:id="rId57"/>
    <p:sldId id="276" r:id="rId58"/>
    <p:sldId id="304" r:id="rId59"/>
    <p:sldId id="302" r:id="rId60"/>
    <p:sldId id="364" r:id="rId61"/>
    <p:sldId id="303" r:id="rId62"/>
    <p:sldId id="355" r:id="rId63"/>
    <p:sldId id="259" r:id="rId64"/>
    <p:sldId id="297" r:id="rId65"/>
    <p:sldId id="325" r:id="rId66"/>
    <p:sldId id="322" r:id="rId67"/>
    <p:sldId id="323" r:id="rId68"/>
    <p:sldId id="324" r:id="rId69"/>
    <p:sldId id="331" r:id="rId70"/>
    <p:sldId id="361" r:id="rId71"/>
    <p:sldId id="362" r:id="rId72"/>
    <p:sldId id="280" r:id="rId73"/>
    <p:sldId id="265" r:id="rId74"/>
    <p:sldId id="266" r:id="rId75"/>
    <p:sldId id="356" r:id="rId76"/>
    <p:sldId id="327" r:id="rId77"/>
    <p:sldId id="329" r:id="rId78"/>
    <p:sldId id="328" r:id="rId79"/>
    <p:sldId id="330" r:id="rId80"/>
    <p:sldId id="282" r:id="rId81"/>
    <p:sldId id="357" r:id="rId82"/>
    <p:sldId id="269" r:id="rId83"/>
    <p:sldId id="349" r:id="rId84"/>
    <p:sldId id="321" r:id="rId85"/>
    <p:sldId id="332" r:id="rId86"/>
    <p:sldId id="358" r:id="rId8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257" autoAdjust="0"/>
    <p:restoredTop sz="85300" autoAdjust="0"/>
  </p:normalViewPr>
  <p:slideViewPr>
    <p:cSldViewPr>
      <p:cViewPr varScale="1">
        <p:scale>
          <a:sx n="125" d="100"/>
          <a:sy n="125" d="100"/>
        </p:scale>
        <p:origin x="-568" y="-104"/>
      </p:cViewPr>
      <p:guideLst>
        <p:guide orient="horz" pos="2160"/>
        <p:guide pos="2880"/>
      </p:guideLst>
    </p:cSldViewPr>
  </p:slideViewPr>
  <p:notesTextViewPr>
    <p:cViewPr>
      <p:scale>
        <a:sx n="1" d="1"/>
        <a:sy n="1" d="1"/>
      </p:scale>
      <p:origin x="0" y="0"/>
    </p:cViewPr>
  </p:notesTextViewPr>
  <p:sorterViewPr>
    <p:cViewPr>
      <p:scale>
        <a:sx n="138" d="100"/>
        <a:sy n="138" d="100"/>
      </p:scale>
      <p:origin x="0" y="1271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2764DC1-B6A2-44DF-82E5-6421D59F872C}" type="datetimeFigureOut">
              <a:rPr lang="en-US" smtClean="0"/>
              <a:t>8/29/11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7CBE4C24-DA4B-4648-97A0-502B832773C8}" type="slidenum">
              <a:rPr lang="en-US" smtClean="0"/>
              <a:t>‹#›</a:t>
            </a:fld>
            <a:endParaRPr lang="en-US"/>
          </a:p>
        </p:txBody>
      </p:sp>
    </p:spTree>
    <p:extLst>
      <p:ext uri="{BB962C8B-B14F-4D97-AF65-F5344CB8AC3E}">
        <p14:creationId xmlns:p14="http://schemas.microsoft.com/office/powerpoint/2010/main" val="3875389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0074DE32-CD93-4140-85DE-8824FE0F7F35}" type="datetimeFigureOut">
              <a:rPr lang="en-US" smtClean="0"/>
              <a:t>8/29/11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06121C78-35E4-4141-B713-DE3D68AD806D}" type="slidenum">
              <a:rPr lang="en-US" smtClean="0"/>
              <a:t>‹#›</a:t>
            </a:fld>
            <a:endParaRPr lang="en-US"/>
          </a:p>
        </p:txBody>
      </p:sp>
    </p:spTree>
    <p:extLst>
      <p:ext uri="{BB962C8B-B14F-4D97-AF65-F5344CB8AC3E}">
        <p14:creationId xmlns:p14="http://schemas.microsoft.com/office/powerpoint/2010/main" val="38264646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Maritime_Mobile_Service_Identity" TargetMode="External"/><Relationship Id="rId4" Type="http://schemas.openxmlformats.org/officeDocument/2006/relationships/hyperlink" Target="http://en.wikipedia.org/wiki/Gyro_compass" TargetMode="External"/><Relationship Id="rId5" Type="http://schemas.openxmlformats.org/officeDocument/2006/relationships/hyperlink" Target="http://en.wikipedia.org/wiki/IMO_ship_identification_number" TargetMode="External"/><Relationship Id="rId6" Type="http://schemas.openxmlformats.org/officeDocument/2006/relationships/hyperlink" Target="http://en.wikipedia.org/wiki/Call_sign%23Ships_and_boats" TargetMode="External"/><Relationship Id="rId7" Type="http://schemas.openxmlformats.org/officeDocument/2006/relationships/hyperlink" Target="http://en.wikipedia.org/wiki/Global_Positioning_System" TargetMode="External"/><Relationship Id="rId8" Type="http://schemas.openxmlformats.org/officeDocument/2006/relationships/hyperlink" Target="http://en.wikipedia.org/wiki/Differential_GPS" TargetMode="External"/><Relationship Id="rId9" Type="http://schemas.openxmlformats.org/officeDocument/2006/relationships/hyperlink" Target="http://en.wikipedia.org/wiki/LORAN" TargetMode="External"/><Relationship Id="rId10" Type="http://schemas.openxmlformats.org/officeDocument/2006/relationships/hyperlink" Target="http://en.wikipedia.org/wiki/Draft_(hull)" TargetMode="External"/><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Ottawa,_Ontario" TargetMode="External"/><Relationship Id="rId4" Type="http://schemas.openxmlformats.org/officeDocument/2006/relationships/hyperlink" Target="http://en.wikipedia.org/w/index.php?title=Department_of_Energy,_Mines,_and_Resources_(Canada)&amp;action=edit"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FF"/>
                </a:solidFill>
                <a:latin typeface="Arial" pitchFamily="34" charset="0"/>
                <a:ea typeface="MS PGothic" pitchFamily="34" charset="-128"/>
              </a:defRPr>
            </a:lvl1pPr>
            <a:lvl2pPr marL="751122" indent="-288893" eaLnBrk="0" hangingPunct="0">
              <a:defRPr sz="2000" b="1">
                <a:solidFill>
                  <a:srgbClr val="FFFFFF"/>
                </a:solidFill>
                <a:latin typeface="Arial" pitchFamily="34" charset="0"/>
                <a:ea typeface="MS PGothic" pitchFamily="34" charset="-128"/>
              </a:defRPr>
            </a:lvl2pPr>
            <a:lvl3pPr marL="1155573" indent="-231115" eaLnBrk="0" hangingPunct="0">
              <a:defRPr sz="2000" b="1">
                <a:solidFill>
                  <a:srgbClr val="FFFFFF"/>
                </a:solidFill>
                <a:latin typeface="Arial" pitchFamily="34" charset="0"/>
                <a:ea typeface="MS PGothic" pitchFamily="34" charset="-128"/>
              </a:defRPr>
            </a:lvl3pPr>
            <a:lvl4pPr marL="1617802" indent="-231115" eaLnBrk="0" hangingPunct="0">
              <a:defRPr sz="2000" b="1">
                <a:solidFill>
                  <a:srgbClr val="FFFFFF"/>
                </a:solidFill>
                <a:latin typeface="Arial" pitchFamily="34" charset="0"/>
                <a:ea typeface="MS PGothic" pitchFamily="34" charset="-128"/>
              </a:defRPr>
            </a:lvl4pPr>
            <a:lvl5pPr marL="2080031" indent="-231115" eaLnBrk="0" hangingPunct="0">
              <a:defRPr sz="2000" b="1">
                <a:solidFill>
                  <a:srgbClr val="FFFFFF"/>
                </a:solidFill>
                <a:latin typeface="Arial" pitchFamily="34" charset="0"/>
                <a:ea typeface="MS PGothic" pitchFamily="34" charset="-128"/>
              </a:defRPr>
            </a:lvl5pPr>
            <a:lvl6pPr marL="2542261" indent="-231115" eaLnBrk="0" fontAlgn="base" hangingPunct="0">
              <a:spcBef>
                <a:spcPct val="0"/>
              </a:spcBef>
              <a:spcAft>
                <a:spcPct val="0"/>
              </a:spcAft>
              <a:defRPr sz="2000" b="1">
                <a:solidFill>
                  <a:srgbClr val="FFFFFF"/>
                </a:solidFill>
                <a:latin typeface="Arial" pitchFamily="34" charset="0"/>
                <a:ea typeface="MS PGothic" pitchFamily="34" charset="-128"/>
              </a:defRPr>
            </a:lvl6pPr>
            <a:lvl7pPr marL="3004490" indent="-231115" eaLnBrk="0" fontAlgn="base" hangingPunct="0">
              <a:spcBef>
                <a:spcPct val="0"/>
              </a:spcBef>
              <a:spcAft>
                <a:spcPct val="0"/>
              </a:spcAft>
              <a:defRPr sz="2000" b="1">
                <a:solidFill>
                  <a:srgbClr val="FFFFFF"/>
                </a:solidFill>
                <a:latin typeface="Arial" pitchFamily="34" charset="0"/>
                <a:ea typeface="MS PGothic" pitchFamily="34" charset="-128"/>
              </a:defRPr>
            </a:lvl7pPr>
            <a:lvl8pPr marL="3466719" indent="-231115" eaLnBrk="0" fontAlgn="base" hangingPunct="0">
              <a:spcBef>
                <a:spcPct val="0"/>
              </a:spcBef>
              <a:spcAft>
                <a:spcPct val="0"/>
              </a:spcAft>
              <a:defRPr sz="2000" b="1">
                <a:solidFill>
                  <a:srgbClr val="FFFFFF"/>
                </a:solidFill>
                <a:latin typeface="Arial" pitchFamily="34" charset="0"/>
                <a:ea typeface="MS PGothic" pitchFamily="34" charset="-128"/>
              </a:defRPr>
            </a:lvl8pPr>
            <a:lvl9pPr marL="3928948" indent="-231115" eaLnBrk="0" fontAlgn="base" hangingPunct="0">
              <a:spcBef>
                <a:spcPct val="0"/>
              </a:spcBef>
              <a:spcAft>
                <a:spcPct val="0"/>
              </a:spcAft>
              <a:defRPr sz="2000" b="1">
                <a:solidFill>
                  <a:srgbClr val="FFFFFF"/>
                </a:solidFill>
                <a:latin typeface="Arial" pitchFamily="34" charset="0"/>
                <a:ea typeface="MS PGothic" pitchFamily="34" charset="-128"/>
              </a:defRPr>
            </a:lvl9pPr>
          </a:lstStyle>
          <a:p>
            <a:fld id="{B9994964-2301-4760-8C12-4D2523712FD0}" type="slidenum">
              <a:rPr lang="en-US" sz="1200" b="0">
                <a:solidFill>
                  <a:schemeClr val="tx1"/>
                </a:solidFill>
                <a:latin typeface="Times" pitchFamily="18" charset="0"/>
              </a:rPr>
              <a:pPr/>
              <a:t>1</a:t>
            </a:fld>
            <a:endParaRPr lang="en-US" sz="1200" b="0">
              <a:solidFill>
                <a:schemeClr val="tx1"/>
              </a:solidFill>
              <a:latin typeface="Times"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Char char="•"/>
            </a:pPr>
            <a:r>
              <a:rPr lang="en-US" smtClean="0">
                <a:latin typeface="Arial" pitchFamily="34" charset="0"/>
              </a:rPr>
              <a:t>Edgar Horwood </a:t>
            </a:r>
            <a:r>
              <a:rPr lang="en-US" b="1" smtClean="0">
                <a:latin typeface="Arial" pitchFamily="34" charset="0"/>
              </a:rPr>
              <a:t>applied computers to urban planning</a:t>
            </a:r>
            <a:r>
              <a:rPr lang="en-US" smtClean="0">
                <a:latin typeface="Arial" pitchFamily="34" charset="0"/>
              </a:rPr>
              <a:t>; began in 1960 </a:t>
            </a:r>
          </a:p>
          <a:p>
            <a:pPr>
              <a:lnSpc>
                <a:spcPct val="80000"/>
              </a:lnSpc>
              <a:buFontTx/>
              <a:buChar char="•"/>
            </a:pPr>
            <a:r>
              <a:rPr lang="en-US" b="1" smtClean="0">
                <a:latin typeface="Arial" pitchFamily="34" charset="0"/>
              </a:rPr>
              <a:t>Wrote programs to create maps</a:t>
            </a:r>
          </a:p>
          <a:p>
            <a:pPr>
              <a:lnSpc>
                <a:spcPct val="80000"/>
              </a:lnSpc>
              <a:buFontTx/>
              <a:buChar char="•"/>
            </a:pPr>
            <a:r>
              <a:rPr lang="en-US" smtClean="0">
                <a:latin typeface="Arial" pitchFamily="34" charset="0"/>
              </a:rPr>
              <a:t>Provided training workshops for his programs</a:t>
            </a:r>
          </a:p>
          <a:p>
            <a:pPr>
              <a:lnSpc>
                <a:spcPct val="80000"/>
              </a:lnSpc>
              <a:buFontTx/>
              <a:buChar char="•"/>
            </a:pPr>
            <a:r>
              <a:rPr lang="en-US" smtClean="0">
                <a:latin typeface="Arial" pitchFamily="34" charset="0"/>
              </a:rPr>
              <a:t>he used the first computers at the University of Washington to map land use activity around interstate intersections. </a:t>
            </a:r>
          </a:p>
          <a:p>
            <a:pPr>
              <a:lnSpc>
                <a:spcPct val="80000"/>
              </a:lnSpc>
            </a:pPr>
            <a:endParaRPr lang="en-US" smtClean="0">
              <a:latin typeface="Arial" pitchFamily="34" charset="0"/>
            </a:endParaRPr>
          </a:p>
          <a:p>
            <a:pPr>
              <a:lnSpc>
                <a:spcPct val="80000"/>
              </a:lnSpc>
            </a:pPr>
            <a:r>
              <a:rPr lang="en-US" smtClean="0">
                <a:latin typeface="Arial" pitchFamily="34" charset="0"/>
              </a:rPr>
              <a:t>Fisher at NW then?</a:t>
            </a:r>
          </a:p>
          <a:p>
            <a:pPr>
              <a:lnSpc>
                <a:spcPct val="80000"/>
              </a:lnSpc>
            </a:pPr>
            <a:endParaRPr lang="en-US" smtClean="0">
              <a:latin typeface="Arial" pitchFamily="34" charset="0"/>
            </a:endParaRPr>
          </a:p>
          <a:p>
            <a:pPr>
              <a:lnSpc>
                <a:spcPct val="80000"/>
              </a:lnSpc>
            </a:pPr>
            <a:r>
              <a:rPr lang="en-US" smtClean="0">
                <a:latin typeface="Arial" pitchFamily="34" charset="0"/>
              </a:rPr>
              <a:t>-----</a:t>
            </a:r>
          </a:p>
          <a:p>
            <a:pPr>
              <a:lnSpc>
                <a:spcPct val="80000"/>
              </a:lnSpc>
            </a:pPr>
            <a:r>
              <a:rPr lang="en-US" smtClean="0">
                <a:latin typeface="Arial" pitchFamily="34" charset="0"/>
              </a:rPr>
              <a:t>This was a Bureau of Public Roads grant to study pressures on zoning at six freeway intersections across the nation. This was followed in 1961 with a Community Renewal Plan (CRP) project in the City of Spokane, and a NSF-sponsored software development project at the University of Washington. The CRP created a need for analysis and mapping of 1960 Census of Population and Housing data, and the creation of a parcel-level database. The software development process responded to these needs. A suite of four programs was programmed in Fortran for the IBM 709 computer. The first two programs were designed for small data sets of 10 to 100 areal units for mapping data at the census tract level. The second two programs were designed for large data sets of 1000 to 10,000 areal units, represented as points for mapping data at the census block level. </a:t>
            </a:r>
          </a:p>
          <a:p>
            <a:pPr>
              <a:lnSpc>
                <a:spcPct val="80000"/>
              </a:lnSpc>
            </a:pPr>
            <a:r>
              <a:rPr lang="en-US" smtClean="0">
                <a:latin typeface="Arial" pitchFamily="34" charset="0"/>
              </a:rPr>
              <a:t>The first two programs were called the ARRAY and the CARD MAPPING. The ARRAY program rank ordered values for a census tract variable and drew for each tract a bar proportional to the value of the variable. These arrays were used to identify natural breaks in the data that were used to establish ranges for mapping of census tract data using the CARD MAPPING program. The CARD MAPPING program produced a choropleth map using standard printers. Users specified parameters to select variables from the punch cards and performed calculations to produce arrays and maps.</a:t>
            </a:r>
          </a:p>
          <a:p>
            <a:pPr>
              <a:lnSpc>
                <a:spcPct val="80000"/>
              </a:lnSpc>
            </a:pPr>
            <a:r>
              <a:rPr lang="en-US" smtClean="0">
                <a:latin typeface="Arial" pitchFamily="34" charset="0"/>
              </a:rPr>
              <a:t>The second two programs were called the DISTRIBUTION and the TAPE MAPPING. The DISTRIBUTION program served to aid in the identification of mapping ranges for a larger number of observations. The TAPE MAPPING program produced symbol maps to represent the value ranges for census block data.</a:t>
            </a:r>
          </a:p>
          <a:p>
            <a:pPr>
              <a:lnSpc>
                <a:spcPct val="80000"/>
              </a:lnSpc>
            </a:pPr>
            <a:r>
              <a:rPr lang="en-US" smtClean="0">
                <a:latin typeface="Arial" pitchFamily="34" charset="0"/>
              </a:rPr>
              <a:t>Horwood was an early requester of digital data from the Bureau of the Census, which led to heavy involvement of Census in URISA and in the development of the their data user access program. But in 1961 the census block data were not yet published, nor did Horwood want to keypunch the data again. So he requested from the U. S. Bureau of the Census the Spokane block data. What he received was data on a magnetic tape in a UNIVAC code that was unreadable on the IBM 709. Consequently, he was forced to invest heavily in time and resources to convert the data for use by the DISTRIBUTION and TAPE MAPPING programs.</a:t>
            </a:r>
          </a:p>
          <a:p>
            <a:pPr>
              <a:lnSpc>
                <a:spcPct val="80000"/>
              </a:lnSpc>
            </a:pPr>
            <a:r>
              <a:rPr lang="en-US" smtClean="0">
                <a:latin typeface="Arial" pitchFamily="34" charset="0"/>
              </a:rPr>
              <a:t>Clark Rogers, Arnold Rom, and Bill Clark were key players in the development of the software, data, urban planning application, and supporting educational program. Arnold Rom wrote the four programs, Clark Rogers took the lead on the application and education components, and Bill Clark decoded the tapes from the Bureau of the Census. Clark Rogers and Bill Clark were also principal instructors with Horwood in the offering of a short course in Los Angeles in 1962, several offerings in 1963, Pittsburgh, Berkeley, Evanston, New Haven, and the first conference in Los Angeles. Clark Rogers left for the University of Pittsburgh in 1963 and Ken Dueker joined Horwood’s staff. In 1964, Horwood conducted a month-long summer institute version of the short course that was sponsored by the National Science Foundation. Also in 1964, Clark Rogers organized the next conference on Urban Planning Information Systems and Programs in Pittsburgh. In 1964, Dueker moved to Northwestern University where he and Bill Garrison organized the 1965 conference. Horwood and Dueker also conducted the last of the short courses at the University of Michigan in 1965. </a:t>
            </a:r>
          </a:p>
          <a:p>
            <a:pPr>
              <a:lnSpc>
                <a:spcPct val="80000"/>
              </a:lnSpc>
            </a:pPr>
            <a:r>
              <a:rPr lang="en-US" smtClean="0">
                <a:latin typeface="Arial" pitchFamily="34" charset="0"/>
              </a:rPr>
              <a:t>During this period there was a shift in emphasis from software development with a supporting educational program aimed at the planning community, to the provision of analytical services. First, it was recognized that the short courses were insufficient to get people up and running, and several requested follow-up assistance. Performing this function proved difficult within the University and Horwood, Bill Clark, Ken Dueker, Charles Graves, and Hugh Calkins formed a firm called Applied Computer Research Corporation to service out-of-state clients. This thrust precluded further development of the four programs and their porting to new platforms, such as the IBM 360. Others did not pick up and develop the software because Horwood and Bill Clark did not want to lose control by release of the source code. Consequently, the initial software development and training program thrust lost momentum and Horwood moved in the direction of new software developments, such as the Street Address Conversion System led by Bob Dial, and its application at the National Capitol Commission in Ottawa and the Dominion Bureau of Statistics (now Statistics Canada).</a:t>
            </a:r>
          </a:p>
          <a:p>
            <a:pPr>
              <a:lnSpc>
                <a:spcPct val="80000"/>
              </a:lnSpc>
            </a:pPr>
            <a:r>
              <a:rPr lang="en-US" smtClean="0">
                <a:latin typeface="Arial" pitchFamily="34" charset="0"/>
              </a:rPr>
              <a:t>While Horwood shifted attention from improving mapping software to address computer applications to support planning and administration, and institutional issues of adapting to new technologies, Howard Fisher, who attended the 1963 short course in Evanston assumed the challenge to develop a better card mapping program. In 1964 Fisher released the first version of SYMAP that extended choropleth mapping to contour mapping and used overprint characters to produce solid map symbols. In 1965 he moved from Northwestern University to Harvard where he established the Harvard Computer Graphics Laboratory. Fisher released the source code and emphasized software R&amp;D. ArcInfo descends from the Harvard R&amp;D program.</a:t>
            </a:r>
          </a:p>
          <a:p>
            <a:pPr>
              <a:lnSpc>
                <a:spcPct val="80000"/>
              </a:lnSpc>
            </a:pPr>
            <a:endParaRPr lang="en-US" smtClean="0">
              <a:latin typeface="Arial" pitchFamily="34" charset="0"/>
            </a:endParaRPr>
          </a:p>
          <a:p>
            <a:pPr>
              <a:lnSpc>
                <a:spcPct val="80000"/>
              </a:lnSpc>
            </a:pPr>
            <a:endParaRPr lang="en-US"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190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EC907573-6B5B-4A0D-8378-0D5A3EAE8E98}" type="slidenum">
              <a:rPr lang="en-US" b="0" smtClean="0"/>
              <a:pPr eaLnBrk="1" hangingPunct="1">
                <a:defRPr/>
              </a:pPr>
              <a:t>13</a:t>
            </a:fld>
            <a:endParaRPr lang="en-US" b="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91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B1D36C11-946C-4263-9035-B5D737F90A5B}" type="slidenum">
              <a:rPr lang="en-US" b="0" smtClean="0"/>
              <a:pPr eaLnBrk="1" hangingPunct="1">
                <a:defRPr/>
              </a:pPr>
              <a:t>14</a:t>
            </a:fld>
            <a:endParaRPr lang="en-US" b="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Black swans</a:t>
            </a:r>
          </a:p>
        </p:txBody>
      </p:sp>
      <p:sp>
        <p:nvSpPr>
          <p:cNvPr id="192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7A2EE70F-23BF-4310-8626-08AC15A8B142}" type="slidenum">
              <a:rPr lang="en-US" b="0" smtClean="0"/>
              <a:pPr eaLnBrk="1" hangingPunct="1">
                <a:defRPr/>
              </a:pPr>
              <a:t>15</a:t>
            </a:fld>
            <a:endParaRPr lang="en-US" b="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a:p>
            <a:pPr>
              <a:buFontTx/>
              <a:buChar char="•"/>
            </a:pPr>
            <a:r>
              <a:rPr lang="en-US" smtClean="0">
                <a:latin typeface="Arial" pitchFamily="34" charset="0"/>
              </a:rPr>
              <a:t>The Harvard Lab for Computer Graphics was an important early moment in the development of what has evolved in GIS over the past four decades. </a:t>
            </a:r>
          </a:p>
          <a:p>
            <a:pPr>
              <a:buFontTx/>
              <a:buChar char="•"/>
            </a:pPr>
            <a:r>
              <a:rPr lang="en-US" smtClean="0">
                <a:latin typeface="Arial" pitchFamily="34" charset="0"/>
              </a:rPr>
              <a:t> Included the training of many creative students and researchers who left the lab to make greater advances elsewhere. </a:t>
            </a:r>
          </a:p>
          <a:p>
            <a:pPr>
              <a:buFontTx/>
              <a:buChar char="•"/>
            </a:pPr>
            <a:endParaRPr lang="en-US" smtClean="0">
              <a:latin typeface="Arial" pitchFamily="34" charset="0"/>
            </a:endParaRPr>
          </a:p>
          <a:p>
            <a:endParaRPr lang="en-US" smtClean="0">
              <a:latin typeface="Arial" pitchFamily="34" charset="0"/>
            </a:endParaRPr>
          </a:p>
          <a:p>
            <a:r>
              <a:rPr lang="en-US" smtClean="0">
                <a:latin typeface="Arial" pitchFamily="34" charset="0"/>
              </a:rPr>
              <a:t>http://www.urisa.org/node/398</a:t>
            </a:r>
          </a:p>
          <a:p>
            <a:r>
              <a:rPr lang="en-US" smtClean="0">
                <a:latin typeface="Arial" pitchFamily="34" charset="0"/>
              </a:rPr>
              <a:t>The Harvard Lab for Computer Graphics was an important early moment in the development of what has evolved in GIS over the past four decades.  The contributions of the lab included the training of many creative students and researchers who left the lab to make greater advances elsewhere.  The Harvard Lab for Computer Graphics (reorganized as the Harvard Lab for Computer Graphics and Spatial Analysis in 1968) was one of several sites in the early development of GIS where seminal innovations in the processing and display of geographically referenced data took place.  Many of the present generation of GIS professionals first experienced computer cartography through the widely distributed automated mapping application SYMAP, completed at the lab in 1966.  SYMAP was widely generalizable and drew from mathematical cartography in producing isoline, choropleth, and proximal maps using a standard line printer as an output device.  Since Harvard had no departmental geography at the time, the initial focus of the lab was directed toward the needs of landscape architects, urban and regional planners, and resource managers and early GIS applications revolved around those disciplines.  </a:t>
            </a:r>
          </a:p>
          <a:p>
            <a:endParaRPr lang="en-US" smtClean="0">
              <a:latin typeface="Arial" pitchFamily="34" charset="0"/>
            </a:endParaRPr>
          </a:p>
          <a:p>
            <a:r>
              <a:rPr lang="en-US" smtClean="0">
                <a:latin typeface="Arial" pitchFamily="34" charset="0"/>
              </a:rPr>
              <a:t>http://www.geog.ubc.ca/courses/klink/gis.notes/ncgia/u23.html#SEC23.5</a:t>
            </a:r>
          </a:p>
          <a:p>
            <a:r>
              <a:rPr lang="en-US" smtClean="0">
                <a:latin typeface="Arial" pitchFamily="34" charset="0"/>
              </a:rPr>
              <a:t>E. HARVARD LABORATORY </a:t>
            </a:r>
          </a:p>
          <a:p>
            <a:r>
              <a:rPr lang="en-US" smtClean="0">
                <a:latin typeface="Arial" pitchFamily="34" charset="0"/>
              </a:rPr>
              <a:t>full name - Harvard Laboratory For Computer Graphics And Spatial Analysis </a:t>
            </a:r>
          </a:p>
          <a:p>
            <a:r>
              <a:rPr lang="en-US" smtClean="0">
                <a:latin typeface="Arial" pitchFamily="34" charset="0"/>
              </a:rPr>
              <a:t>Howard Fisher, moved from Chicago to establish a lab at Harvard, initially to develop general-purpose mapping software - mid 1960s </a:t>
            </a:r>
          </a:p>
          <a:p>
            <a:r>
              <a:rPr lang="en-US" smtClean="0">
                <a:latin typeface="Arial" pitchFamily="34" charset="0"/>
              </a:rPr>
              <a:t>Harvard Lab for Computer Graphics and Spatial Analysis had major influence on the development of GIS until early 1980s, still continues at smaller scale </a:t>
            </a:r>
          </a:p>
          <a:p>
            <a:r>
              <a:rPr lang="en-US" smtClean="0">
                <a:latin typeface="Arial" pitchFamily="34" charset="0"/>
              </a:rPr>
              <a:t>Harvard software was widely distributed and helped to build the application base for GIS </a:t>
            </a:r>
          </a:p>
          <a:p>
            <a:r>
              <a:rPr lang="en-US" smtClean="0">
                <a:latin typeface="Arial" pitchFamily="34" charset="0"/>
              </a:rPr>
              <a:t>many pioneers of newer GIS "grew up" at the Harvard lab </a:t>
            </a: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197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AD8F4A53-D986-409B-9467-1D2802D82F05}" type="slidenum">
              <a:rPr lang="en-US" b="0" smtClean="0"/>
              <a:pPr eaLnBrk="1" hangingPunct="1">
                <a:defRPr/>
              </a:pPr>
              <a:t>16</a:t>
            </a:fld>
            <a:endParaRPr lang="en-US" b="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a:p>
            <a:r>
              <a:rPr lang="en-US" smtClean="0">
                <a:latin typeface="Arial" pitchFamily="34" charset="0"/>
              </a:rPr>
              <a:t>Franklin, Dutton, Chrisman are still active in the GIS community.</a:t>
            </a:r>
          </a:p>
          <a:p>
            <a:r>
              <a:rPr lang="en-US" smtClean="0">
                <a:latin typeface="Arial" pitchFamily="34" charset="0"/>
              </a:rPr>
              <a:t>Chrisman reviewed this presentation.</a:t>
            </a:r>
          </a:p>
          <a:p>
            <a:endParaRPr lang="en-US" smtClean="0">
              <a:latin typeface="Arial" pitchFamily="34" charset="0"/>
            </a:endParaRPr>
          </a:p>
        </p:txBody>
      </p:sp>
      <p:sp>
        <p:nvSpPr>
          <p:cNvPr id="198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45139951-E1E7-4A4E-AB75-1CFBDF6EBAC3}" type="slidenum">
              <a:rPr lang="en-US" b="0" smtClean="0"/>
              <a:pPr eaLnBrk="1" hangingPunct="1">
                <a:defRPr/>
              </a:pPr>
              <a:t>17</a:t>
            </a:fld>
            <a:endParaRPr lang="en-US" b="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mtClean="0">
                <a:latin typeface="Arial" pitchFamily="34" charset="0"/>
              </a:rPr>
              <a:t>Many of the present generation of GIS professionals first experienced computer cartography through the widely distributed automated mapping application SYMAP, completed at the lab in 1966.  SYMAP drew from mathematical cartography in producing isoline, choropleth, and proximal maps using a standard line printer as an output device.  </a:t>
            </a:r>
          </a:p>
          <a:p>
            <a:pPr>
              <a:buFontTx/>
              <a:buChar char="•"/>
            </a:pPr>
            <a:r>
              <a:rPr lang="en-US" smtClean="0">
                <a:latin typeface="Arial" pitchFamily="34" charset="0"/>
              </a:rPr>
              <a:t>SYMAP became, in its time, the world's most widely used computer mapping program. </a:t>
            </a:r>
          </a:p>
          <a:p>
            <a:pPr>
              <a:buFontTx/>
              <a:buChar char="•"/>
            </a:pPr>
            <a:r>
              <a:rPr lang="en-US" smtClean="0">
                <a:latin typeface="Arial" pitchFamily="34" charset="0"/>
              </a:rPr>
              <a:t>Polyvrt - One of the first topology models.</a:t>
            </a:r>
          </a:p>
          <a:p>
            <a:pPr>
              <a:buFontTx/>
              <a:buChar char="•"/>
            </a:pPr>
            <a:r>
              <a:rPr lang="en-US" smtClean="0">
                <a:latin typeface="Arial" pitchFamily="34" charset="0"/>
              </a:rPr>
              <a:t>Scott worked on Odyssey, last hurrah from Harvard Lab</a:t>
            </a:r>
          </a:p>
          <a:p>
            <a:endParaRPr lang="en-US" smtClean="0">
              <a:latin typeface="Arial" pitchFamily="34" charset="0"/>
            </a:endParaRPr>
          </a:p>
          <a:p>
            <a:endParaRPr lang="en-US" smtClean="0">
              <a:latin typeface="Arial" pitchFamily="34" charset="0"/>
            </a:endParaRPr>
          </a:p>
          <a:p>
            <a:r>
              <a:rPr lang="en-US" smtClean="0">
                <a:latin typeface="Arial" pitchFamily="34" charset="0"/>
              </a:rPr>
              <a:t>----</a:t>
            </a:r>
          </a:p>
          <a:p>
            <a:endParaRPr lang="en-US" smtClean="0">
              <a:latin typeface="Arial" pitchFamily="34" charset="0"/>
            </a:endParaRPr>
          </a:p>
          <a:p>
            <a:r>
              <a:rPr lang="en-US" smtClean="0">
                <a:latin typeface="Arial" pitchFamily="34" charset="0"/>
              </a:rPr>
              <a:t>Carl Steinitz:</a:t>
            </a:r>
          </a:p>
          <a:p>
            <a:r>
              <a:rPr lang="en-US" smtClean="0">
                <a:latin typeface="Arial" pitchFamily="34" charset="0"/>
              </a:rPr>
              <a:t>http://www.gsd.harvard.edu/studios/brc/framework/steinitz.txt</a:t>
            </a:r>
          </a:p>
          <a:p>
            <a:r>
              <a:rPr lang="en-US" smtClean="0">
                <a:latin typeface="Arial" pitchFamily="34" charset="0"/>
              </a:rPr>
              <a:t>Between 1966 and 1968 the Laboratory developed rapidly as a service organization to Harvard and to many "outside" projects which were used to test or demonstrate the new GIS and computer-mapping capabilities. An important policy of the Laboratory was to disseminate its programs for the widest possible use. Correspondence training in the use of SYMAP and other programs was offered, and several intensive instructional sessions were held at various universities and other organizations. The Laboratory held annual conferences (the first at Harvard in the Spring of 1967) and weekly luncheon seminars dealing with many aspects of the Laboratory's research interests for example, pattern recognition strategies. The Laboratory also produced many publications, most notably the Harvard Papers in Theoretical Geography. Many computer programs were developed, tested, and widely distributed. Among them were: SYMAP, a general purpose line printer mapping program; CALFORM, a conformal mapping program for use with a pen plotter; SYMVU, a pen plotter surface-perspective mapping program; POLYVRT, a cartographic data base manipulation program; and the beginnings of the ideas that led to ODYSSEY, a geographic data management, analysis, and display system. Some of these programs have a traceable genealogy. For example, it was clear from the onset that there were inefficiencies in the way SYMAP operated and that it was extremely difficult for people to use. The teaching of this program and its use required people to learn a computer language, FORTRAN. Many of its GIS concepts were reorganized several times. The first, GRID, was a data management program which could more efficiently structure raster-based cartographic analyses for SYMAP. It became obvious to David Sinton (then a graduate student) that SYMAP's repetitive operations approach could be much more simply organized in a keyword structure. David then conceived and developed IMGRID which we used in a wide variety of applications during the early 1970s. In the mid-1970s and while a student, Dana Tomlin saw ways in which the keyword approach of IMGRID could be changed to an English-using command language. He conducted a series of experiments which became a basis of his doctoral thesis at Yale and ultimately resulted in the Map Analysis package (MAP). Dana joined our faculty, and another group of students was prepared. These included David Hulse, who wrote MACGIS. Today, Stephen Ervin and our students continue to develop GIS applications. We are now part of a world- wide network of colleagues; we hope that our contribution to GIS will continue. </a:t>
            </a:r>
          </a:p>
          <a:p>
            <a:endParaRPr lang="en-US" smtClean="0">
              <a:latin typeface="Arial" pitchFamily="34" charset="0"/>
            </a:endParaRPr>
          </a:p>
        </p:txBody>
      </p:sp>
      <p:sp>
        <p:nvSpPr>
          <p:cNvPr id="199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BC975A09-3F85-4624-8DFF-529364E19CE7}" type="slidenum">
              <a:rPr lang="en-US" b="0" smtClean="0"/>
              <a:pPr eaLnBrk="1" hangingPunct="1">
                <a:defRPr/>
              </a:pPr>
              <a:t>18</a:t>
            </a:fld>
            <a:endParaRPr lang="en-US" b="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a:t>
            </a:r>
            <a:r>
              <a:rPr lang="en-US" b="1" dirty="0" smtClean="0"/>
              <a:t>first law of geography</a:t>
            </a:r>
            <a:r>
              <a:rPr lang="en-US" dirty="0" smtClean="0"/>
              <a:t> according to Waldo </a:t>
            </a:r>
            <a:r>
              <a:rPr lang="en-US" dirty="0" err="1" smtClean="0"/>
              <a:t>Tobler</a:t>
            </a:r>
            <a:r>
              <a:rPr lang="en-US" dirty="0" smtClean="0"/>
              <a:t> is "Everything is related to everything else, but near things are more related than distant things.“</a:t>
            </a:r>
          </a:p>
          <a:p>
            <a:r>
              <a:rPr lang="en-US" dirty="0" smtClean="0"/>
              <a:t>This observation is embedded in the gravity model of trip distribution. It is also related to the law of demand, in that</a:t>
            </a:r>
          </a:p>
          <a:p>
            <a:r>
              <a:rPr lang="en-US" dirty="0" smtClean="0"/>
              <a:t>interactions between places are inversely proportional to the cost of travel between them, </a:t>
            </a:r>
          </a:p>
          <a:p>
            <a:endParaRPr lang="en-US" dirty="0" smtClean="0"/>
          </a:p>
          <a:p>
            <a:r>
              <a:rPr lang="en-US" dirty="0" smtClean="0"/>
              <a:t>which is much like the probability of purchasing a good is inversely proportional to the cost.</a:t>
            </a:r>
          </a:p>
          <a:p>
            <a:endParaRPr lang="en-US" dirty="0" smtClean="0"/>
          </a:p>
          <a:p>
            <a:r>
              <a:rPr lang="en-US" b="1" dirty="0" smtClean="0"/>
              <a:t>Defense Advanced Research Projects Agency</a:t>
            </a:r>
            <a:r>
              <a:rPr lang="en-US" dirty="0" smtClean="0"/>
              <a:t> </a:t>
            </a:r>
          </a:p>
          <a:p>
            <a:endParaRPr lang="en-US" dirty="0" smtClean="0"/>
          </a:p>
          <a:p>
            <a:r>
              <a:rPr lang="en-US" dirty="0" smtClean="0"/>
              <a:t>Packet switching, now the dominant basis for both data and voice communication worldwide, was a new and important concept in data communications. </a:t>
            </a:r>
          </a:p>
          <a:p>
            <a:r>
              <a:rPr lang="en-US" b="1" dirty="0" smtClean="0"/>
              <a:t>Packet switching</a:t>
            </a:r>
            <a:r>
              <a:rPr lang="en-US" dirty="0" smtClean="0"/>
              <a:t> is a communications paradigm in which packets (units of information carriage) are routed between nodes over data links shared with other traffic. This contrasts with the other principal paradigm, circuit switching, which sets up a dedicated connection between the two nodes for their exclusive use for the duration of the communication. Packet switching is used to optimize the use of the channel capacity available in a network, to minimize the transmission latency (i.e. the time it takes for data to pass across the network), and to increase robustness of communication.</a:t>
            </a:r>
          </a:p>
          <a:p>
            <a:endParaRPr lang="en-US" dirty="0" smtClean="0"/>
          </a:p>
          <a:p>
            <a:endParaRPr lang="en-US" dirty="0" smtClean="0"/>
          </a:p>
          <a:p>
            <a:endParaRPr lang="en-US" dirty="0" smtClean="0"/>
          </a:p>
        </p:txBody>
      </p:sp>
      <p:sp>
        <p:nvSpPr>
          <p:cNvPr id="164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A149C305-C175-47F3-B1E7-57F0D9B4CDCC}" type="slidenum">
              <a:rPr lang="en-US" b="0" smtClean="0"/>
              <a:pPr eaLnBrk="1" hangingPunct="1">
                <a:defRPr/>
              </a:pPr>
              <a:t>19</a:t>
            </a:fld>
            <a:endParaRPr lang="en-US" b="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FF"/>
                </a:solidFill>
                <a:latin typeface="Arial" pitchFamily="34" charset="0"/>
                <a:ea typeface="MS PGothic" pitchFamily="34" charset="-128"/>
              </a:defRPr>
            </a:lvl1pPr>
            <a:lvl2pPr marL="751122" indent="-288893" eaLnBrk="0" hangingPunct="0">
              <a:defRPr sz="2000" b="1">
                <a:solidFill>
                  <a:srgbClr val="FFFFFF"/>
                </a:solidFill>
                <a:latin typeface="Arial" pitchFamily="34" charset="0"/>
                <a:ea typeface="MS PGothic" pitchFamily="34" charset="-128"/>
              </a:defRPr>
            </a:lvl2pPr>
            <a:lvl3pPr marL="1155573" indent="-231115" eaLnBrk="0" hangingPunct="0">
              <a:defRPr sz="2000" b="1">
                <a:solidFill>
                  <a:srgbClr val="FFFFFF"/>
                </a:solidFill>
                <a:latin typeface="Arial" pitchFamily="34" charset="0"/>
                <a:ea typeface="MS PGothic" pitchFamily="34" charset="-128"/>
              </a:defRPr>
            </a:lvl3pPr>
            <a:lvl4pPr marL="1617802" indent="-231115" eaLnBrk="0" hangingPunct="0">
              <a:defRPr sz="2000" b="1">
                <a:solidFill>
                  <a:srgbClr val="FFFFFF"/>
                </a:solidFill>
                <a:latin typeface="Arial" pitchFamily="34" charset="0"/>
                <a:ea typeface="MS PGothic" pitchFamily="34" charset="-128"/>
              </a:defRPr>
            </a:lvl4pPr>
            <a:lvl5pPr marL="2080031" indent="-231115" eaLnBrk="0" hangingPunct="0">
              <a:defRPr sz="2000" b="1">
                <a:solidFill>
                  <a:srgbClr val="FFFFFF"/>
                </a:solidFill>
                <a:latin typeface="Arial" pitchFamily="34" charset="0"/>
                <a:ea typeface="MS PGothic" pitchFamily="34" charset="-128"/>
              </a:defRPr>
            </a:lvl5pPr>
            <a:lvl6pPr marL="2542261" indent="-231115" eaLnBrk="0" fontAlgn="base" hangingPunct="0">
              <a:spcBef>
                <a:spcPct val="0"/>
              </a:spcBef>
              <a:spcAft>
                <a:spcPct val="0"/>
              </a:spcAft>
              <a:defRPr sz="2000" b="1">
                <a:solidFill>
                  <a:srgbClr val="FFFFFF"/>
                </a:solidFill>
                <a:latin typeface="Arial" pitchFamily="34" charset="0"/>
                <a:ea typeface="MS PGothic" pitchFamily="34" charset="-128"/>
              </a:defRPr>
            </a:lvl6pPr>
            <a:lvl7pPr marL="3004490" indent="-231115" eaLnBrk="0" fontAlgn="base" hangingPunct="0">
              <a:spcBef>
                <a:spcPct val="0"/>
              </a:spcBef>
              <a:spcAft>
                <a:spcPct val="0"/>
              </a:spcAft>
              <a:defRPr sz="2000" b="1">
                <a:solidFill>
                  <a:srgbClr val="FFFFFF"/>
                </a:solidFill>
                <a:latin typeface="Arial" pitchFamily="34" charset="0"/>
                <a:ea typeface="MS PGothic" pitchFamily="34" charset="-128"/>
              </a:defRPr>
            </a:lvl7pPr>
            <a:lvl8pPr marL="3466719" indent="-231115" eaLnBrk="0" fontAlgn="base" hangingPunct="0">
              <a:spcBef>
                <a:spcPct val="0"/>
              </a:spcBef>
              <a:spcAft>
                <a:spcPct val="0"/>
              </a:spcAft>
              <a:defRPr sz="2000" b="1">
                <a:solidFill>
                  <a:srgbClr val="FFFFFF"/>
                </a:solidFill>
                <a:latin typeface="Arial" pitchFamily="34" charset="0"/>
                <a:ea typeface="MS PGothic" pitchFamily="34" charset="-128"/>
              </a:defRPr>
            </a:lvl8pPr>
            <a:lvl9pPr marL="3928948" indent="-231115" eaLnBrk="0" fontAlgn="base" hangingPunct="0">
              <a:spcBef>
                <a:spcPct val="0"/>
              </a:spcBef>
              <a:spcAft>
                <a:spcPct val="0"/>
              </a:spcAft>
              <a:defRPr sz="2000" b="1">
                <a:solidFill>
                  <a:srgbClr val="FFFFFF"/>
                </a:solidFill>
                <a:latin typeface="Arial" pitchFamily="34" charset="0"/>
                <a:ea typeface="MS PGothic" pitchFamily="34" charset="-128"/>
              </a:defRPr>
            </a:lvl9pPr>
          </a:lstStyle>
          <a:p>
            <a:fld id="{EB0A614E-DEB8-4810-B9AD-23DD06E8067F}" type="slidenum">
              <a:rPr lang="en-US" sz="1200" b="0">
                <a:solidFill>
                  <a:schemeClr val="tx1"/>
                </a:solidFill>
                <a:latin typeface="Times" pitchFamily="18" charset="0"/>
              </a:rPr>
              <a:pPr/>
              <a:t>20</a:t>
            </a:fld>
            <a:endParaRPr lang="en-US" sz="1200" b="0">
              <a:solidFill>
                <a:schemeClr val="tx1"/>
              </a:solidFill>
              <a:latin typeface="Times"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James </a:t>
            </a:r>
            <a:r>
              <a:rPr lang="en-US" dirty="0" err="1" smtClean="0"/>
              <a:t>Kobielus</a:t>
            </a:r>
            <a:r>
              <a:rPr lang="en-US" dirty="0" smtClean="0"/>
              <a:t> – Forrester Research</a:t>
            </a:r>
            <a:endParaRPr lang="en-US" dirty="0"/>
          </a:p>
        </p:txBody>
      </p:sp>
      <p:sp>
        <p:nvSpPr>
          <p:cNvPr id="4" name="Slide Number Placeholder 3"/>
          <p:cNvSpPr>
            <a:spLocks noGrp="1"/>
          </p:cNvSpPr>
          <p:nvPr>
            <p:ph type="sldNum" sz="quarter" idx="10"/>
          </p:nvPr>
        </p:nvSpPr>
        <p:spPr/>
        <p:txBody>
          <a:bodyPr/>
          <a:lstStyle/>
          <a:p>
            <a:fld id="{06121C78-35E4-4141-B713-DE3D68AD806D}" type="slidenum">
              <a:rPr lang="en-US" smtClean="0"/>
              <a:t>21</a:t>
            </a:fld>
            <a:endParaRPr lang="en-US"/>
          </a:p>
        </p:txBody>
      </p:sp>
    </p:spTree>
    <p:extLst>
      <p:ext uri="{BB962C8B-B14F-4D97-AF65-F5344CB8AC3E}">
        <p14:creationId xmlns:p14="http://schemas.microsoft.com/office/powerpoint/2010/main" val="234163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FF"/>
                </a:solidFill>
                <a:latin typeface="Arial" pitchFamily="34" charset="0"/>
                <a:ea typeface="MS PGothic" pitchFamily="34" charset="-128"/>
              </a:defRPr>
            </a:lvl1pPr>
            <a:lvl2pPr marL="751122" indent="-288893" eaLnBrk="0" hangingPunct="0">
              <a:defRPr sz="2000" b="1">
                <a:solidFill>
                  <a:srgbClr val="FFFFFF"/>
                </a:solidFill>
                <a:latin typeface="Arial" pitchFamily="34" charset="0"/>
                <a:ea typeface="MS PGothic" pitchFamily="34" charset="-128"/>
              </a:defRPr>
            </a:lvl2pPr>
            <a:lvl3pPr marL="1155573" indent="-231115" eaLnBrk="0" hangingPunct="0">
              <a:defRPr sz="2000" b="1">
                <a:solidFill>
                  <a:srgbClr val="FFFFFF"/>
                </a:solidFill>
                <a:latin typeface="Arial" pitchFamily="34" charset="0"/>
                <a:ea typeface="MS PGothic" pitchFamily="34" charset="-128"/>
              </a:defRPr>
            </a:lvl3pPr>
            <a:lvl4pPr marL="1617802" indent="-231115" eaLnBrk="0" hangingPunct="0">
              <a:defRPr sz="2000" b="1">
                <a:solidFill>
                  <a:srgbClr val="FFFFFF"/>
                </a:solidFill>
                <a:latin typeface="Arial" pitchFamily="34" charset="0"/>
                <a:ea typeface="MS PGothic" pitchFamily="34" charset="-128"/>
              </a:defRPr>
            </a:lvl4pPr>
            <a:lvl5pPr marL="2080031" indent="-231115" eaLnBrk="0" hangingPunct="0">
              <a:defRPr sz="2000" b="1">
                <a:solidFill>
                  <a:srgbClr val="FFFFFF"/>
                </a:solidFill>
                <a:latin typeface="Arial" pitchFamily="34" charset="0"/>
                <a:ea typeface="MS PGothic" pitchFamily="34" charset="-128"/>
              </a:defRPr>
            </a:lvl5pPr>
            <a:lvl6pPr marL="2542261" indent="-231115" eaLnBrk="0" fontAlgn="base" hangingPunct="0">
              <a:spcBef>
                <a:spcPct val="0"/>
              </a:spcBef>
              <a:spcAft>
                <a:spcPct val="0"/>
              </a:spcAft>
              <a:defRPr sz="2000" b="1">
                <a:solidFill>
                  <a:srgbClr val="FFFFFF"/>
                </a:solidFill>
                <a:latin typeface="Arial" pitchFamily="34" charset="0"/>
                <a:ea typeface="MS PGothic" pitchFamily="34" charset="-128"/>
              </a:defRPr>
            </a:lvl6pPr>
            <a:lvl7pPr marL="3004490" indent="-231115" eaLnBrk="0" fontAlgn="base" hangingPunct="0">
              <a:spcBef>
                <a:spcPct val="0"/>
              </a:spcBef>
              <a:spcAft>
                <a:spcPct val="0"/>
              </a:spcAft>
              <a:defRPr sz="2000" b="1">
                <a:solidFill>
                  <a:srgbClr val="FFFFFF"/>
                </a:solidFill>
                <a:latin typeface="Arial" pitchFamily="34" charset="0"/>
                <a:ea typeface="MS PGothic" pitchFamily="34" charset="-128"/>
              </a:defRPr>
            </a:lvl7pPr>
            <a:lvl8pPr marL="3466719" indent="-231115" eaLnBrk="0" fontAlgn="base" hangingPunct="0">
              <a:spcBef>
                <a:spcPct val="0"/>
              </a:spcBef>
              <a:spcAft>
                <a:spcPct val="0"/>
              </a:spcAft>
              <a:defRPr sz="2000" b="1">
                <a:solidFill>
                  <a:srgbClr val="FFFFFF"/>
                </a:solidFill>
                <a:latin typeface="Arial" pitchFamily="34" charset="0"/>
                <a:ea typeface="MS PGothic" pitchFamily="34" charset="-128"/>
              </a:defRPr>
            </a:lvl8pPr>
            <a:lvl9pPr marL="3928948" indent="-231115" eaLnBrk="0" fontAlgn="base" hangingPunct="0">
              <a:spcBef>
                <a:spcPct val="0"/>
              </a:spcBef>
              <a:spcAft>
                <a:spcPct val="0"/>
              </a:spcAft>
              <a:defRPr sz="2000" b="1">
                <a:solidFill>
                  <a:srgbClr val="FFFFFF"/>
                </a:solidFill>
                <a:latin typeface="Arial" pitchFamily="34" charset="0"/>
                <a:ea typeface="MS PGothic" pitchFamily="34" charset="-128"/>
              </a:defRPr>
            </a:lvl9pPr>
          </a:lstStyle>
          <a:p>
            <a:fld id="{89795CBF-46A4-4364-AD23-29050B52584F}" type="slidenum">
              <a:rPr lang="en-US" sz="1200" b="0">
                <a:solidFill>
                  <a:schemeClr val="tx1"/>
                </a:solidFill>
                <a:latin typeface="Times" pitchFamily="18" charset="0"/>
              </a:rPr>
              <a:pPr/>
              <a:t>33</a:t>
            </a:fld>
            <a:endParaRPr lang="en-US" sz="1200" b="0">
              <a:solidFill>
                <a:schemeClr val="tx1"/>
              </a:solidFill>
              <a:latin typeface="Times"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Many Universities were trying to shut down geography</a:t>
            </a:r>
          </a:p>
          <a:p>
            <a:r>
              <a:rPr lang="en-US" smtClean="0">
                <a:latin typeface="Arial" pitchFamily="34" charset="0"/>
              </a:rPr>
              <a:t>This is where quantitative geography came into being</a:t>
            </a:r>
          </a:p>
          <a:p>
            <a:endParaRPr lang="en-US" smtClean="0">
              <a:latin typeface="Arial" pitchFamily="34" charset="0"/>
            </a:endParaRPr>
          </a:p>
        </p:txBody>
      </p:sp>
      <p:sp>
        <p:nvSpPr>
          <p:cNvPr id="156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E0FE47CE-D132-4D04-86D9-16716F8E8034}" type="slidenum">
              <a:rPr lang="en-US" b="0" smtClean="0"/>
              <a:pPr eaLnBrk="1" hangingPunct="1">
                <a:defRPr/>
              </a:pPr>
              <a:t>4</a:t>
            </a:fld>
            <a:endParaRPr lang="en-US" b="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FF"/>
                </a:solidFill>
                <a:latin typeface="Arial" pitchFamily="34" charset="0"/>
                <a:ea typeface="MS PGothic" pitchFamily="34" charset="-128"/>
              </a:defRPr>
            </a:lvl1pPr>
            <a:lvl2pPr marL="751122" indent="-288893" eaLnBrk="0" hangingPunct="0">
              <a:defRPr sz="2000" b="1">
                <a:solidFill>
                  <a:srgbClr val="FFFFFF"/>
                </a:solidFill>
                <a:latin typeface="Arial" pitchFamily="34" charset="0"/>
                <a:ea typeface="MS PGothic" pitchFamily="34" charset="-128"/>
              </a:defRPr>
            </a:lvl2pPr>
            <a:lvl3pPr marL="1155573" indent="-231115" eaLnBrk="0" hangingPunct="0">
              <a:defRPr sz="2000" b="1">
                <a:solidFill>
                  <a:srgbClr val="FFFFFF"/>
                </a:solidFill>
                <a:latin typeface="Arial" pitchFamily="34" charset="0"/>
                <a:ea typeface="MS PGothic" pitchFamily="34" charset="-128"/>
              </a:defRPr>
            </a:lvl3pPr>
            <a:lvl4pPr marL="1617802" indent="-231115" eaLnBrk="0" hangingPunct="0">
              <a:defRPr sz="2000" b="1">
                <a:solidFill>
                  <a:srgbClr val="FFFFFF"/>
                </a:solidFill>
                <a:latin typeface="Arial" pitchFamily="34" charset="0"/>
                <a:ea typeface="MS PGothic" pitchFamily="34" charset="-128"/>
              </a:defRPr>
            </a:lvl4pPr>
            <a:lvl5pPr marL="2080031" indent="-231115" eaLnBrk="0" hangingPunct="0">
              <a:defRPr sz="2000" b="1">
                <a:solidFill>
                  <a:srgbClr val="FFFFFF"/>
                </a:solidFill>
                <a:latin typeface="Arial" pitchFamily="34" charset="0"/>
                <a:ea typeface="MS PGothic" pitchFamily="34" charset="-128"/>
              </a:defRPr>
            </a:lvl5pPr>
            <a:lvl6pPr marL="2542261" indent="-231115" eaLnBrk="0" fontAlgn="base" hangingPunct="0">
              <a:spcBef>
                <a:spcPct val="0"/>
              </a:spcBef>
              <a:spcAft>
                <a:spcPct val="0"/>
              </a:spcAft>
              <a:defRPr sz="2000" b="1">
                <a:solidFill>
                  <a:srgbClr val="FFFFFF"/>
                </a:solidFill>
                <a:latin typeface="Arial" pitchFamily="34" charset="0"/>
                <a:ea typeface="MS PGothic" pitchFamily="34" charset="-128"/>
              </a:defRPr>
            </a:lvl6pPr>
            <a:lvl7pPr marL="3004490" indent="-231115" eaLnBrk="0" fontAlgn="base" hangingPunct="0">
              <a:spcBef>
                <a:spcPct val="0"/>
              </a:spcBef>
              <a:spcAft>
                <a:spcPct val="0"/>
              </a:spcAft>
              <a:defRPr sz="2000" b="1">
                <a:solidFill>
                  <a:srgbClr val="FFFFFF"/>
                </a:solidFill>
                <a:latin typeface="Arial" pitchFamily="34" charset="0"/>
                <a:ea typeface="MS PGothic" pitchFamily="34" charset="-128"/>
              </a:defRPr>
            </a:lvl7pPr>
            <a:lvl8pPr marL="3466719" indent="-231115" eaLnBrk="0" fontAlgn="base" hangingPunct="0">
              <a:spcBef>
                <a:spcPct val="0"/>
              </a:spcBef>
              <a:spcAft>
                <a:spcPct val="0"/>
              </a:spcAft>
              <a:defRPr sz="2000" b="1">
                <a:solidFill>
                  <a:srgbClr val="FFFFFF"/>
                </a:solidFill>
                <a:latin typeface="Arial" pitchFamily="34" charset="0"/>
                <a:ea typeface="MS PGothic" pitchFamily="34" charset="-128"/>
              </a:defRPr>
            </a:lvl8pPr>
            <a:lvl9pPr marL="3928948" indent="-231115" eaLnBrk="0" fontAlgn="base" hangingPunct="0">
              <a:spcBef>
                <a:spcPct val="0"/>
              </a:spcBef>
              <a:spcAft>
                <a:spcPct val="0"/>
              </a:spcAft>
              <a:defRPr sz="2000" b="1">
                <a:solidFill>
                  <a:srgbClr val="FFFFFF"/>
                </a:solidFill>
                <a:latin typeface="Arial" pitchFamily="34" charset="0"/>
                <a:ea typeface="MS PGothic" pitchFamily="34" charset="-128"/>
              </a:defRPr>
            </a:lvl9pPr>
          </a:lstStyle>
          <a:p>
            <a:fld id="{731CFAB6-3E4A-4806-BC85-C6770C5D57D3}" type="slidenum">
              <a:rPr lang="en-US" sz="1200" b="0">
                <a:solidFill>
                  <a:schemeClr val="tx1"/>
                </a:solidFill>
                <a:latin typeface="Times" pitchFamily="18" charset="0"/>
              </a:rPr>
              <a:pPr/>
              <a:t>47</a:t>
            </a:fld>
            <a:endParaRPr lang="en-US" sz="1200" b="0">
              <a:solidFill>
                <a:schemeClr val="tx1"/>
              </a:solidFill>
              <a:latin typeface="Times"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 swans</a:t>
            </a:r>
            <a:endParaRPr lang="en-US" dirty="0"/>
          </a:p>
        </p:txBody>
      </p:sp>
      <p:sp>
        <p:nvSpPr>
          <p:cNvPr id="4" name="Slide Number Placeholder 3"/>
          <p:cNvSpPr>
            <a:spLocks noGrp="1"/>
          </p:cNvSpPr>
          <p:nvPr>
            <p:ph type="sldNum" sz="quarter" idx="10"/>
          </p:nvPr>
        </p:nvSpPr>
        <p:spPr/>
        <p:txBody>
          <a:bodyPr/>
          <a:lstStyle/>
          <a:p>
            <a:fld id="{06121C78-35E4-4141-B713-DE3D68AD806D}" type="slidenum">
              <a:rPr lang="en-US" smtClean="0"/>
              <a:t>50</a:t>
            </a:fld>
            <a:endParaRPr lang="en-US"/>
          </a:p>
        </p:txBody>
      </p:sp>
    </p:spTree>
    <p:extLst>
      <p:ext uri="{BB962C8B-B14F-4D97-AF65-F5344CB8AC3E}">
        <p14:creationId xmlns:p14="http://schemas.microsoft.com/office/powerpoint/2010/main" val="3307305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http://en.wikipedia.org/wiki/Martin_Cooper_(inventor)</a:t>
            </a:r>
          </a:p>
          <a:p>
            <a:endParaRPr lang="en-US" smtClean="0"/>
          </a:p>
        </p:txBody>
      </p:sp>
      <p:sp>
        <p:nvSpPr>
          <p:cNvPr id="185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8D75175B-532D-4084-8B79-0CF3277678EE}" type="slidenum">
              <a:rPr lang="en-US" b="0" smtClean="0"/>
              <a:pPr eaLnBrk="1" hangingPunct="1">
                <a:defRPr/>
              </a:pPr>
              <a:t>52</a:t>
            </a:fld>
            <a:endParaRPr lang="en-US" b="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FF"/>
                </a:solidFill>
                <a:latin typeface="Arial" pitchFamily="34" charset="0"/>
                <a:ea typeface="MS PGothic" pitchFamily="34" charset="-128"/>
              </a:defRPr>
            </a:lvl1pPr>
            <a:lvl2pPr marL="751122" indent="-288893" eaLnBrk="0" hangingPunct="0">
              <a:defRPr sz="2000" b="1">
                <a:solidFill>
                  <a:srgbClr val="FFFFFF"/>
                </a:solidFill>
                <a:latin typeface="Arial" pitchFamily="34" charset="0"/>
                <a:ea typeface="MS PGothic" pitchFamily="34" charset="-128"/>
              </a:defRPr>
            </a:lvl2pPr>
            <a:lvl3pPr marL="1155573" indent="-231115" eaLnBrk="0" hangingPunct="0">
              <a:defRPr sz="2000" b="1">
                <a:solidFill>
                  <a:srgbClr val="FFFFFF"/>
                </a:solidFill>
                <a:latin typeface="Arial" pitchFamily="34" charset="0"/>
                <a:ea typeface="MS PGothic" pitchFamily="34" charset="-128"/>
              </a:defRPr>
            </a:lvl3pPr>
            <a:lvl4pPr marL="1617802" indent="-231115" eaLnBrk="0" hangingPunct="0">
              <a:defRPr sz="2000" b="1">
                <a:solidFill>
                  <a:srgbClr val="FFFFFF"/>
                </a:solidFill>
                <a:latin typeface="Arial" pitchFamily="34" charset="0"/>
                <a:ea typeface="MS PGothic" pitchFamily="34" charset="-128"/>
              </a:defRPr>
            </a:lvl4pPr>
            <a:lvl5pPr marL="2080031" indent="-231115" eaLnBrk="0" hangingPunct="0">
              <a:defRPr sz="2000" b="1">
                <a:solidFill>
                  <a:srgbClr val="FFFFFF"/>
                </a:solidFill>
                <a:latin typeface="Arial" pitchFamily="34" charset="0"/>
                <a:ea typeface="MS PGothic" pitchFamily="34" charset="-128"/>
              </a:defRPr>
            </a:lvl5pPr>
            <a:lvl6pPr marL="2542261" indent="-231115" eaLnBrk="0" fontAlgn="base" hangingPunct="0">
              <a:spcBef>
                <a:spcPct val="0"/>
              </a:spcBef>
              <a:spcAft>
                <a:spcPct val="0"/>
              </a:spcAft>
              <a:defRPr sz="2000" b="1">
                <a:solidFill>
                  <a:srgbClr val="FFFFFF"/>
                </a:solidFill>
                <a:latin typeface="Arial" pitchFamily="34" charset="0"/>
                <a:ea typeface="MS PGothic" pitchFamily="34" charset="-128"/>
              </a:defRPr>
            </a:lvl6pPr>
            <a:lvl7pPr marL="3004490" indent="-231115" eaLnBrk="0" fontAlgn="base" hangingPunct="0">
              <a:spcBef>
                <a:spcPct val="0"/>
              </a:spcBef>
              <a:spcAft>
                <a:spcPct val="0"/>
              </a:spcAft>
              <a:defRPr sz="2000" b="1">
                <a:solidFill>
                  <a:srgbClr val="FFFFFF"/>
                </a:solidFill>
                <a:latin typeface="Arial" pitchFamily="34" charset="0"/>
                <a:ea typeface="MS PGothic" pitchFamily="34" charset="-128"/>
              </a:defRPr>
            </a:lvl7pPr>
            <a:lvl8pPr marL="3466719" indent="-231115" eaLnBrk="0" fontAlgn="base" hangingPunct="0">
              <a:spcBef>
                <a:spcPct val="0"/>
              </a:spcBef>
              <a:spcAft>
                <a:spcPct val="0"/>
              </a:spcAft>
              <a:defRPr sz="2000" b="1">
                <a:solidFill>
                  <a:srgbClr val="FFFFFF"/>
                </a:solidFill>
                <a:latin typeface="Arial" pitchFamily="34" charset="0"/>
                <a:ea typeface="MS PGothic" pitchFamily="34" charset="-128"/>
              </a:defRPr>
            </a:lvl8pPr>
            <a:lvl9pPr marL="3928948" indent="-231115" eaLnBrk="0" fontAlgn="base" hangingPunct="0">
              <a:spcBef>
                <a:spcPct val="0"/>
              </a:spcBef>
              <a:spcAft>
                <a:spcPct val="0"/>
              </a:spcAft>
              <a:defRPr sz="2000" b="1">
                <a:solidFill>
                  <a:srgbClr val="FFFFFF"/>
                </a:solidFill>
                <a:latin typeface="Arial" pitchFamily="34" charset="0"/>
                <a:ea typeface="MS PGothic" pitchFamily="34" charset="-128"/>
              </a:defRPr>
            </a:lvl9pPr>
          </a:lstStyle>
          <a:p>
            <a:fld id="{B75D0D92-65E8-412B-ADE3-E4AD3ADB85AF}" type="slidenum">
              <a:rPr lang="en-US" sz="1200" b="0">
                <a:solidFill>
                  <a:schemeClr val="tx1"/>
                </a:solidFill>
                <a:latin typeface="Times" pitchFamily="18" charset="0"/>
              </a:rPr>
              <a:pPr/>
              <a:t>54</a:t>
            </a:fld>
            <a:endParaRPr lang="en-US" sz="1200" b="0">
              <a:solidFill>
                <a:schemeClr val="tx1"/>
              </a:solidFill>
              <a:latin typeface="Times"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Flash</a:t>
            </a:r>
          </a:p>
          <a:p>
            <a:endParaRPr lang="en-US" dirty="0"/>
          </a:p>
        </p:txBody>
      </p:sp>
      <p:sp>
        <p:nvSpPr>
          <p:cNvPr id="4" name="Slide Number Placeholder 3"/>
          <p:cNvSpPr>
            <a:spLocks noGrp="1"/>
          </p:cNvSpPr>
          <p:nvPr>
            <p:ph type="sldNum" sz="quarter" idx="10"/>
          </p:nvPr>
        </p:nvSpPr>
        <p:spPr/>
        <p:txBody>
          <a:bodyPr/>
          <a:lstStyle/>
          <a:p>
            <a:fld id="{06121C78-35E4-4141-B713-DE3D68AD806D}" type="slidenum">
              <a:rPr lang="en-US" smtClean="0"/>
              <a:t>61</a:t>
            </a:fld>
            <a:endParaRPr lang="en-US"/>
          </a:p>
        </p:txBody>
      </p:sp>
    </p:spTree>
    <p:extLst>
      <p:ext uri="{BB962C8B-B14F-4D97-AF65-F5344CB8AC3E}">
        <p14:creationId xmlns:p14="http://schemas.microsoft.com/office/powerpoint/2010/main" val="3138653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FF"/>
                </a:solidFill>
                <a:latin typeface="Arial" pitchFamily="34" charset="0"/>
                <a:ea typeface="MS PGothic" pitchFamily="34" charset="-128"/>
              </a:defRPr>
            </a:lvl1pPr>
            <a:lvl2pPr marL="751122" indent="-288893" eaLnBrk="0" hangingPunct="0">
              <a:defRPr sz="2000" b="1">
                <a:solidFill>
                  <a:srgbClr val="FFFFFF"/>
                </a:solidFill>
                <a:latin typeface="Arial" pitchFamily="34" charset="0"/>
                <a:ea typeface="MS PGothic" pitchFamily="34" charset="-128"/>
              </a:defRPr>
            </a:lvl2pPr>
            <a:lvl3pPr marL="1155573" indent="-231115" eaLnBrk="0" hangingPunct="0">
              <a:defRPr sz="2000" b="1">
                <a:solidFill>
                  <a:srgbClr val="FFFFFF"/>
                </a:solidFill>
                <a:latin typeface="Arial" pitchFamily="34" charset="0"/>
                <a:ea typeface="MS PGothic" pitchFamily="34" charset="-128"/>
              </a:defRPr>
            </a:lvl3pPr>
            <a:lvl4pPr marL="1617802" indent="-231115" eaLnBrk="0" hangingPunct="0">
              <a:defRPr sz="2000" b="1">
                <a:solidFill>
                  <a:srgbClr val="FFFFFF"/>
                </a:solidFill>
                <a:latin typeface="Arial" pitchFamily="34" charset="0"/>
                <a:ea typeface="MS PGothic" pitchFamily="34" charset="-128"/>
              </a:defRPr>
            </a:lvl4pPr>
            <a:lvl5pPr marL="2080031" indent="-231115" eaLnBrk="0" hangingPunct="0">
              <a:defRPr sz="2000" b="1">
                <a:solidFill>
                  <a:srgbClr val="FFFFFF"/>
                </a:solidFill>
                <a:latin typeface="Arial" pitchFamily="34" charset="0"/>
                <a:ea typeface="MS PGothic" pitchFamily="34" charset="-128"/>
              </a:defRPr>
            </a:lvl5pPr>
            <a:lvl6pPr marL="2542261" indent="-231115" eaLnBrk="0" fontAlgn="base" hangingPunct="0">
              <a:spcBef>
                <a:spcPct val="0"/>
              </a:spcBef>
              <a:spcAft>
                <a:spcPct val="0"/>
              </a:spcAft>
              <a:defRPr sz="2000" b="1">
                <a:solidFill>
                  <a:srgbClr val="FFFFFF"/>
                </a:solidFill>
                <a:latin typeface="Arial" pitchFamily="34" charset="0"/>
                <a:ea typeface="MS PGothic" pitchFamily="34" charset="-128"/>
              </a:defRPr>
            </a:lvl6pPr>
            <a:lvl7pPr marL="3004490" indent="-231115" eaLnBrk="0" fontAlgn="base" hangingPunct="0">
              <a:spcBef>
                <a:spcPct val="0"/>
              </a:spcBef>
              <a:spcAft>
                <a:spcPct val="0"/>
              </a:spcAft>
              <a:defRPr sz="2000" b="1">
                <a:solidFill>
                  <a:srgbClr val="FFFFFF"/>
                </a:solidFill>
                <a:latin typeface="Arial" pitchFamily="34" charset="0"/>
                <a:ea typeface="MS PGothic" pitchFamily="34" charset="-128"/>
              </a:defRPr>
            </a:lvl7pPr>
            <a:lvl8pPr marL="3466719" indent="-231115" eaLnBrk="0" fontAlgn="base" hangingPunct="0">
              <a:spcBef>
                <a:spcPct val="0"/>
              </a:spcBef>
              <a:spcAft>
                <a:spcPct val="0"/>
              </a:spcAft>
              <a:defRPr sz="2000" b="1">
                <a:solidFill>
                  <a:srgbClr val="FFFFFF"/>
                </a:solidFill>
                <a:latin typeface="Arial" pitchFamily="34" charset="0"/>
                <a:ea typeface="MS PGothic" pitchFamily="34" charset="-128"/>
              </a:defRPr>
            </a:lvl8pPr>
            <a:lvl9pPr marL="3928948" indent="-231115" eaLnBrk="0" fontAlgn="base" hangingPunct="0">
              <a:spcBef>
                <a:spcPct val="0"/>
              </a:spcBef>
              <a:spcAft>
                <a:spcPct val="0"/>
              </a:spcAft>
              <a:defRPr sz="2000" b="1">
                <a:solidFill>
                  <a:srgbClr val="FFFFFF"/>
                </a:solidFill>
                <a:latin typeface="Arial" pitchFamily="34" charset="0"/>
                <a:ea typeface="MS PGothic" pitchFamily="34" charset="-128"/>
              </a:defRPr>
            </a:lvl9pPr>
          </a:lstStyle>
          <a:p>
            <a:fld id="{5514463C-415C-4299-8C93-FB6C8651C34D}" type="slidenum">
              <a:rPr lang="en-US" sz="1200" b="0">
                <a:solidFill>
                  <a:schemeClr val="tx1"/>
                </a:solidFill>
                <a:latin typeface="Times" pitchFamily="18" charset="0"/>
              </a:rPr>
              <a:pPr/>
              <a:t>62</a:t>
            </a:fld>
            <a:endParaRPr lang="en-US" sz="1200" b="0">
              <a:solidFill>
                <a:schemeClr val="tx1"/>
              </a:solidFill>
              <a:latin typeface="Times"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Broadcast information</a:t>
            </a:r>
          </a:p>
          <a:p>
            <a:r>
              <a:rPr lang="en-US" dirty="0" smtClean="0">
                <a:effectLst/>
              </a:rPr>
              <a:t>An AIS transceiver sends the following data every 2 to 10 seconds depending on a vessel's speed while underway, and every 3 minutes while a vessel is at anchor:</a:t>
            </a:r>
          </a:p>
          <a:p>
            <a:r>
              <a:rPr lang="en-US" dirty="0" smtClean="0">
                <a:effectLst/>
              </a:rPr>
              <a:t>The vessel's </a:t>
            </a:r>
            <a:r>
              <a:rPr lang="en-US" dirty="0" smtClean="0">
                <a:effectLst/>
                <a:hlinkClick r:id="rId3" action="ppaction://hlinkfile" tooltip="Maritime Mobile Service Identity"/>
              </a:rPr>
              <a:t>Maritime Mobile Service Identity</a:t>
            </a:r>
            <a:r>
              <a:rPr lang="en-US" dirty="0" smtClean="0">
                <a:effectLst/>
              </a:rPr>
              <a:t> (MMSI) – a unique nine digit identification number.</a:t>
            </a:r>
          </a:p>
          <a:p>
            <a:r>
              <a:rPr lang="en-US" dirty="0" smtClean="0">
                <a:effectLst/>
              </a:rPr>
              <a:t>Navigation status – "at anchor", "under way using engine(s)", "not under command", etc.</a:t>
            </a:r>
          </a:p>
          <a:p>
            <a:r>
              <a:rPr lang="en-US" dirty="0" smtClean="0">
                <a:effectLst/>
              </a:rPr>
              <a:t>Rate of turn – right or left, from 0 to 720 degrees per minute</a:t>
            </a:r>
          </a:p>
          <a:p>
            <a:r>
              <a:rPr lang="en-US" i="1" dirty="0" smtClean="0">
                <a:effectLst/>
              </a:rPr>
              <a:t>Speed over ground</a:t>
            </a:r>
            <a:r>
              <a:rPr lang="en-US" dirty="0" smtClean="0">
                <a:effectLst/>
              </a:rPr>
              <a:t> – 0.1-knot (0.19 km/h) resolution from 0 to 102 knots (189 km/h)</a:t>
            </a:r>
          </a:p>
          <a:p>
            <a:r>
              <a:rPr lang="en-US" dirty="0" smtClean="0">
                <a:effectLst/>
              </a:rPr>
              <a:t>Positional accuracy:</a:t>
            </a:r>
          </a:p>
          <a:p>
            <a:pPr lvl="1"/>
            <a:r>
              <a:rPr lang="en-US" dirty="0" smtClean="0">
                <a:effectLst/>
              </a:rPr>
              <a:t>Longitude – to 0.0001 minutes</a:t>
            </a:r>
          </a:p>
          <a:p>
            <a:pPr lvl="1"/>
            <a:r>
              <a:rPr lang="en-US" dirty="0" smtClean="0">
                <a:effectLst/>
              </a:rPr>
              <a:t>Latitude – to 0.0001 minutes</a:t>
            </a:r>
          </a:p>
          <a:p>
            <a:r>
              <a:rPr lang="en-US" i="1" dirty="0" smtClean="0">
                <a:effectLst/>
              </a:rPr>
              <a:t>Course over ground</a:t>
            </a:r>
            <a:r>
              <a:rPr lang="en-US" dirty="0" smtClean="0">
                <a:effectLst/>
              </a:rPr>
              <a:t> – relative to true north to 0.1°</a:t>
            </a:r>
          </a:p>
          <a:p>
            <a:r>
              <a:rPr lang="en-US" dirty="0" smtClean="0">
                <a:effectLst/>
              </a:rPr>
              <a:t>True heading – 0 to 359 degrees (for example from a </a:t>
            </a:r>
            <a:r>
              <a:rPr lang="en-US" dirty="0" smtClean="0">
                <a:effectLst/>
                <a:hlinkClick r:id="rId4" action="ppaction://hlinkfile" tooltip="Gyro compass"/>
              </a:rPr>
              <a:t>gyro compass</a:t>
            </a:r>
            <a:r>
              <a:rPr lang="en-US" dirty="0" smtClean="0">
                <a:effectLst/>
              </a:rPr>
              <a:t>)</a:t>
            </a:r>
          </a:p>
          <a:p>
            <a:r>
              <a:rPr lang="en-US" dirty="0" smtClean="0">
                <a:effectLst/>
              </a:rPr>
              <a:t>UTC Seconds – The seconds field of the UTC time when these data were generated. A complete timestamp is not present.</a:t>
            </a:r>
          </a:p>
          <a:p>
            <a:r>
              <a:rPr lang="en-US" dirty="0" smtClean="0">
                <a:effectLst/>
              </a:rPr>
              <a:t>In addition, the following data are broadcast every 6 minutes:</a:t>
            </a:r>
          </a:p>
          <a:p>
            <a:r>
              <a:rPr lang="en-US" dirty="0" smtClean="0">
                <a:effectLst/>
                <a:hlinkClick r:id="rId5" action="ppaction://hlinkfile" tooltip="IMO ship identification number"/>
              </a:rPr>
              <a:t>IMO ship identification number</a:t>
            </a:r>
            <a:r>
              <a:rPr lang="en-US" dirty="0" smtClean="0">
                <a:effectLst/>
              </a:rPr>
              <a:t> – a seven digit number that remains unchanged upon transfer of the ship's registration to another country</a:t>
            </a:r>
          </a:p>
          <a:p>
            <a:r>
              <a:rPr lang="en-US" dirty="0" smtClean="0">
                <a:effectLst/>
                <a:hlinkClick r:id="rId6" action="ppaction://hlinkfile" tooltip="Call sign"/>
              </a:rPr>
              <a:t>Radio call sign</a:t>
            </a:r>
            <a:r>
              <a:rPr lang="en-US" dirty="0" smtClean="0">
                <a:effectLst/>
              </a:rPr>
              <a:t> – international radio call sign, up to seven characters, assigned to the vessel by its country of registry</a:t>
            </a:r>
          </a:p>
          <a:p>
            <a:r>
              <a:rPr lang="en-US" dirty="0" smtClean="0">
                <a:effectLst/>
              </a:rPr>
              <a:t>Name – 20 characters to represent the name of the vessel</a:t>
            </a:r>
          </a:p>
          <a:p>
            <a:r>
              <a:rPr lang="en-US" dirty="0" smtClean="0">
                <a:effectLst/>
              </a:rPr>
              <a:t>Type of ship/cargo</a:t>
            </a:r>
          </a:p>
          <a:p>
            <a:r>
              <a:rPr lang="en-US" dirty="0" smtClean="0">
                <a:effectLst/>
              </a:rPr>
              <a:t>Dimensions of ship – to nearest meter</a:t>
            </a:r>
          </a:p>
          <a:p>
            <a:r>
              <a:rPr lang="en-US" dirty="0" smtClean="0">
                <a:effectLst/>
              </a:rPr>
              <a:t>Location of positioning system's (e.g., GPS) antenna on board the vessel - in meters aft of bow and meters port of starboard</a:t>
            </a:r>
          </a:p>
          <a:p>
            <a:r>
              <a:rPr lang="en-US" dirty="0" smtClean="0">
                <a:effectLst/>
              </a:rPr>
              <a:t>Type of positioning system – such as </a:t>
            </a:r>
            <a:r>
              <a:rPr lang="en-US" dirty="0" smtClean="0">
                <a:effectLst/>
                <a:hlinkClick r:id="rId7" action="ppaction://hlinkfile" tooltip="Global Positioning System"/>
              </a:rPr>
              <a:t>GPS</a:t>
            </a:r>
            <a:r>
              <a:rPr lang="en-US" dirty="0" smtClean="0">
                <a:effectLst/>
              </a:rPr>
              <a:t>, </a:t>
            </a:r>
            <a:r>
              <a:rPr lang="en-US" dirty="0" smtClean="0">
                <a:effectLst/>
                <a:hlinkClick r:id="rId8" action="ppaction://hlinkfile" tooltip="Differential GPS"/>
              </a:rPr>
              <a:t>DGPS</a:t>
            </a:r>
            <a:r>
              <a:rPr lang="en-US" dirty="0" smtClean="0">
                <a:effectLst/>
              </a:rPr>
              <a:t> or </a:t>
            </a:r>
            <a:r>
              <a:rPr lang="en-US" dirty="0" smtClean="0">
                <a:effectLst/>
                <a:hlinkClick r:id="rId9" action="ppaction://hlinkfile" tooltip="LORAN"/>
              </a:rPr>
              <a:t>LORAN-C</a:t>
            </a:r>
            <a:r>
              <a:rPr lang="en-US" dirty="0" smtClean="0">
                <a:effectLst/>
              </a:rPr>
              <a:t>.</a:t>
            </a:r>
          </a:p>
          <a:p>
            <a:r>
              <a:rPr lang="en-US" dirty="0" smtClean="0">
                <a:effectLst/>
                <a:hlinkClick r:id="rId10" action="ppaction://hlinkfile" tooltip="Draft (hull)"/>
              </a:rPr>
              <a:t>Draught</a:t>
            </a:r>
            <a:r>
              <a:rPr lang="en-US" dirty="0" smtClean="0">
                <a:effectLst/>
              </a:rPr>
              <a:t> of ship – 0.1 meter to 25.5 meters</a:t>
            </a:r>
          </a:p>
          <a:p>
            <a:r>
              <a:rPr lang="en-US" dirty="0" smtClean="0">
                <a:effectLst/>
              </a:rPr>
              <a:t>Destination – max. 20 characters</a:t>
            </a:r>
          </a:p>
          <a:p>
            <a:r>
              <a:rPr lang="en-US" dirty="0" smtClean="0">
                <a:effectLst/>
              </a:rPr>
              <a:t>ETA (estimated time of arrival) at destination – UTC month/date </a:t>
            </a:r>
            <a:r>
              <a:rPr lang="en-US" dirty="0" err="1" smtClean="0">
                <a:effectLst/>
              </a:rPr>
              <a:t>hour:minute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6121C78-35E4-4141-B713-DE3D68AD806D}" type="slidenum">
              <a:rPr lang="en-US" smtClean="0"/>
              <a:t>65</a:t>
            </a:fld>
            <a:endParaRPr lang="en-US"/>
          </a:p>
        </p:txBody>
      </p:sp>
    </p:spTree>
    <p:extLst>
      <p:ext uri="{BB962C8B-B14F-4D97-AF65-F5344CB8AC3E}">
        <p14:creationId xmlns:p14="http://schemas.microsoft.com/office/powerpoint/2010/main" val="1403122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FFFFFF"/>
                </a:solidFill>
                <a:latin typeface="Arial" pitchFamily="34" charset="0"/>
                <a:ea typeface="MS PGothic" pitchFamily="34" charset="-128"/>
              </a:defRPr>
            </a:lvl1pPr>
            <a:lvl2pPr marL="751122" indent="-288893" eaLnBrk="0" hangingPunct="0">
              <a:defRPr sz="2000" b="1">
                <a:solidFill>
                  <a:srgbClr val="FFFFFF"/>
                </a:solidFill>
                <a:latin typeface="Arial" pitchFamily="34" charset="0"/>
                <a:ea typeface="MS PGothic" pitchFamily="34" charset="-128"/>
              </a:defRPr>
            </a:lvl2pPr>
            <a:lvl3pPr marL="1155573" indent="-231115" eaLnBrk="0" hangingPunct="0">
              <a:defRPr sz="2000" b="1">
                <a:solidFill>
                  <a:srgbClr val="FFFFFF"/>
                </a:solidFill>
                <a:latin typeface="Arial" pitchFamily="34" charset="0"/>
                <a:ea typeface="MS PGothic" pitchFamily="34" charset="-128"/>
              </a:defRPr>
            </a:lvl3pPr>
            <a:lvl4pPr marL="1617802" indent="-231115" eaLnBrk="0" hangingPunct="0">
              <a:defRPr sz="2000" b="1">
                <a:solidFill>
                  <a:srgbClr val="FFFFFF"/>
                </a:solidFill>
                <a:latin typeface="Arial" pitchFamily="34" charset="0"/>
                <a:ea typeface="MS PGothic" pitchFamily="34" charset="-128"/>
              </a:defRPr>
            </a:lvl4pPr>
            <a:lvl5pPr marL="2080031" indent="-231115" eaLnBrk="0" hangingPunct="0">
              <a:defRPr sz="2000" b="1">
                <a:solidFill>
                  <a:srgbClr val="FFFFFF"/>
                </a:solidFill>
                <a:latin typeface="Arial" pitchFamily="34" charset="0"/>
                <a:ea typeface="MS PGothic" pitchFamily="34" charset="-128"/>
              </a:defRPr>
            </a:lvl5pPr>
            <a:lvl6pPr marL="2542261" indent="-231115" eaLnBrk="0" fontAlgn="base" hangingPunct="0">
              <a:spcBef>
                <a:spcPct val="0"/>
              </a:spcBef>
              <a:spcAft>
                <a:spcPct val="0"/>
              </a:spcAft>
              <a:defRPr sz="2000" b="1">
                <a:solidFill>
                  <a:srgbClr val="FFFFFF"/>
                </a:solidFill>
                <a:latin typeface="Arial" pitchFamily="34" charset="0"/>
                <a:ea typeface="MS PGothic" pitchFamily="34" charset="-128"/>
              </a:defRPr>
            </a:lvl6pPr>
            <a:lvl7pPr marL="3004490" indent="-231115" eaLnBrk="0" fontAlgn="base" hangingPunct="0">
              <a:spcBef>
                <a:spcPct val="0"/>
              </a:spcBef>
              <a:spcAft>
                <a:spcPct val="0"/>
              </a:spcAft>
              <a:defRPr sz="2000" b="1">
                <a:solidFill>
                  <a:srgbClr val="FFFFFF"/>
                </a:solidFill>
                <a:latin typeface="Arial" pitchFamily="34" charset="0"/>
                <a:ea typeface="MS PGothic" pitchFamily="34" charset="-128"/>
              </a:defRPr>
            </a:lvl7pPr>
            <a:lvl8pPr marL="3466719" indent="-231115" eaLnBrk="0" fontAlgn="base" hangingPunct="0">
              <a:spcBef>
                <a:spcPct val="0"/>
              </a:spcBef>
              <a:spcAft>
                <a:spcPct val="0"/>
              </a:spcAft>
              <a:defRPr sz="2000" b="1">
                <a:solidFill>
                  <a:srgbClr val="FFFFFF"/>
                </a:solidFill>
                <a:latin typeface="Arial" pitchFamily="34" charset="0"/>
                <a:ea typeface="MS PGothic" pitchFamily="34" charset="-128"/>
              </a:defRPr>
            </a:lvl8pPr>
            <a:lvl9pPr marL="3928948" indent="-231115" eaLnBrk="0" fontAlgn="base" hangingPunct="0">
              <a:spcBef>
                <a:spcPct val="0"/>
              </a:spcBef>
              <a:spcAft>
                <a:spcPct val="0"/>
              </a:spcAft>
              <a:defRPr sz="2000" b="1">
                <a:solidFill>
                  <a:srgbClr val="FFFFFF"/>
                </a:solidFill>
                <a:latin typeface="Arial" pitchFamily="34" charset="0"/>
                <a:ea typeface="MS PGothic" pitchFamily="34" charset="-128"/>
              </a:defRPr>
            </a:lvl9pPr>
          </a:lstStyle>
          <a:p>
            <a:fld id="{B67CD795-F438-4CF1-95B0-878A345B5AB8}" type="slidenum">
              <a:rPr lang="en-US" sz="1200" b="0">
                <a:solidFill>
                  <a:schemeClr val="tx1"/>
                </a:solidFill>
                <a:latin typeface="Times" pitchFamily="18" charset="0"/>
              </a:rPr>
              <a:pPr/>
              <a:t>81</a:t>
            </a:fld>
            <a:endParaRPr lang="en-US" sz="1200" b="0">
              <a:solidFill>
                <a:schemeClr val="tx1"/>
              </a:solidFill>
              <a:latin typeface="Times"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121C78-35E4-4141-B713-DE3D68AD806D}" type="slidenum">
              <a:rPr lang="en-US" smtClean="0"/>
              <a:t>84</a:t>
            </a:fld>
            <a:endParaRPr lang="en-US"/>
          </a:p>
        </p:txBody>
      </p:sp>
    </p:spTree>
    <p:extLst>
      <p:ext uri="{BB962C8B-B14F-4D97-AF65-F5344CB8AC3E}">
        <p14:creationId xmlns:p14="http://schemas.microsoft.com/office/powerpoint/2010/main" val="44089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577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86D73F3E-4BA1-40D1-B822-2917D8B6071A}" type="slidenum">
              <a:rPr lang="en-US" b="0" smtClean="0"/>
              <a:pPr eaLnBrk="1" hangingPunct="1">
                <a:defRPr/>
              </a:pPr>
              <a:t>5</a:t>
            </a:fld>
            <a:endParaRPr lang="en-US"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587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49815DBC-2875-4BA8-B9F7-19E093405D0C}" type="slidenum">
              <a:rPr lang="en-US" b="0" smtClean="0"/>
              <a:pPr eaLnBrk="1" hangingPunct="1">
                <a:defRPr/>
              </a:pPr>
              <a:t>6</a:t>
            </a:fld>
            <a:endParaRPr lang="en-US" b="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61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D4C08D7C-E54C-4A08-8B9B-CC76B7672C41}" type="slidenum">
              <a:rPr lang="en-US" b="0" smtClean="0"/>
              <a:pPr eaLnBrk="1" hangingPunct="1">
                <a:defRPr/>
              </a:pPr>
              <a:t>8</a:t>
            </a:fld>
            <a:endParaRPr lang="en-US"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z="800">
                <a:latin typeface="Arial" pitchFamily="34" charset="0"/>
              </a:rPr>
              <a:t> Robert Miller was in some western field office, he came up with the idea of putting everything on punch cards and using the computer (tabulator) to count forest inventory information. </a:t>
            </a:r>
          </a:p>
          <a:p>
            <a:pPr>
              <a:buFontTx/>
              <a:buChar char="•"/>
            </a:pPr>
            <a:r>
              <a:rPr lang="en-US" sz="800">
                <a:latin typeface="Arial" pitchFamily="34" charset="0"/>
              </a:rPr>
              <a:t>They liked his work so much that they bought him a more modern computer, the IBM 1620, allowing his work to go beyond tabulation.</a:t>
            </a:r>
          </a:p>
          <a:p>
            <a:pPr>
              <a:buFontTx/>
              <a:buChar char="•"/>
            </a:pPr>
            <a:r>
              <a:rPr lang="en-US" sz="800">
                <a:latin typeface="Arial" pitchFamily="34" charset="0"/>
              </a:rPr>
              <a:t> The 1620 allowed programming (FORTRAN) and </a:t>
            </a:r>
            <a:r>
              <a:rPr lang="en-US" sz="800" b="1">
                <a:latin typeface="Arial" pitchFamily="34" charset="0"/>
              </a:rPr>
              <a:t>Hiring of programmers and analysts began</a:t>
            </a:r>
          </a:p>
          <a:p>
            <a:endParaRPr lang="en-US" sz="800">
              <a:latin typeface="Arial" pitchFamily="34" charset="0"/>
            </a:endParaRPr>
          </a:p>
          <a:p>
            <a:r>
              <a:rPr lang="en-US" sz="800">
                <a:latin typeface="Arial" pitchFamily="34" charset="0"/>
              </a:rPr>
              <a:t>Forest inventory</a:t>
            </a:r>
          </a:p>
          <a:p>
            <a:r>
              <a:rPr lang="en-US" sz="800">
                <a:latin typeface="Arial" pitchFamily="34" charset="0"/>
              </a:rPr>
              <a:t>Resource inventories</a:t>
            </a:r>
          </a:p>
          <a:p>
            <a:endParaRPr lang="en-US" sz="800">
              <a:latin typeface="Arial" pitchFamily="34" charset="0"/>
            </a:endParaRPr>
          </a:p>
          <a:p>
            <a:r>
              <a:rPr lang="en-US" sz="800">
                <a:latin typeface="Arial" pitchFamily="34" charset="0"/>
              </a:rPr>
              <a:t>Note:vEarly-mid ’60’s was the period when a number of factors came together as a catalyst for GIS </a:t>
            </a:r>
          </a:p>
          <a:p>
            <a:pPr lvl="1"/>
            <a:r>
              <a:rPr lang="en-US" sz="800" b="1">
                <a:latin typeface="Arial" pitchFamily="34" charset="0"/>
              </a:rPr>
              <a:t>Forest Inventory =&gt; Resource Inventory =&gt; Massive Data</a:t>
            </a:r>
          </a:p>
          <a:p>
            <a:pPr lvl="1"/>
            <a:r>
              <a:rPr lang="en-US" sz="800" b="1">
                <a:latin typeface="Arial" pitchFamily="34" charset="0"/>
              </a:rPr>
              <a:t>Photogrammetry advancements</a:t>
            </a:r>
          </a:p>
          <a:p>
            <a:pPr lvl="1"/>
            <a:r>
              <a:rPr lang="en-US" sz="800" b="1">
                <a:latin typeface="Arial" pitchFamily="34" charset="0"/>
              </a:rPr>
              <a:t>Computer + hardware advancements</a:t>
            </a:r>
          </a:p>
          <a:p>
            <a:r>
              <a:rPr lang="en-US" sz="800">
                <a:latin typeface="Arial" pitchFamily="34" charset="0"/>
              </a:rPr>
              <a:t>http://www.geog.ubc.ca/courses/klink/gis.notes/ncgia/u23.html#SEC23.1</a:t>
            </a:r>
          </a:p>
          <a:p>
            <a:r>
              <a:rPr lang="en-US" sz="800">
                <a:latin typeface="Arial" pitchFamily="34" charset="0"/>
              </a:rPr>
              <a:t>C. EARLY COMPUTER ERA </a:t>
            </a:r>
          </a:p>
          <a:p>
            <a:r>
              <a:rPr lang="en-US" sz="800">
                <a:latin typeface="Arial" pitchFamily="34" charset="0"/>
              </a:rPr>
              <a:t>several factors caused a change in cartographic analysis: </a:t>
            </a:r>
          </a:p>
          <a:p>
            <a:r>
              <a:rPr lang="en-US" sz="800">
                <a:latin typeface="Arial" pitchFamily="34" charset="0"/>
              </a:rPr>
              <a:t>computer technology - improvements in hardware, esp. graphics </a:t>
            </a:r>
          </a:p>
          <a:p>
            <a:r>
              <a:rPr lang="en-US" sz="800">
                <a:latin typeface="Arial" pitchFamily="34" charset="0"/>
              </a:rPr>
              <a:t>development of theories of spatial processes in economic and social geography, anthropology, regional science </a:t>
            </a:r>
          </a:p>
          <a:p>
            <a:r>
              <a:rPr lang="en-US" sz="800">
                <a:latin typeface="Arial" pitchFamily="34" charset="0"/>
              </a:rPr>
              <a:t>increasing social awareness, education levels and mobility, awareness of environmental problems </a:t>
            </a:r>
          </a:p>
          <a:p>
            <a:r>
              <a:rPr lang="en-US" sz="800">
                <a:latin typeface="Arial" pitchFamily="34" charset="0"/>
              </a:rPr>
              <a:t>integrated transportation plans of 1950s and 60s in Detroit, Chicago </a:t>
            </a:r>
          </a:p>
          <a:p>
            <a:r>
              <a:rPr lang="en-US" sz="800">
                <a:latin typeface="Arial" pitchFamily="34" charset="0"/>
              </a:rPr>
              <a:t>required integration of transportation information - routes, destinations, origins, time </a:t>
            </a:r>
          </a:p>
          <a:p>
            <a:r>
              <a:rPr lang="en-US" sz="800">
                <a:latin typeface="Arial" pitchFamily="34" charset="0"/>
              </a:rPr>
              <a:t>produced maps of traffic flow and volume </a:t>
            </a:r>
          </a:p>
          <a:p>
            <a:r>
              <a:rPr lang="en-US" sz="800">
                <a:latin typeface="Arial" pitchFamily="34" charset="0"/>
              </a:rPr>
              <a:t>University of Washington, Department of Geography, research on advanced statistical methods, rudimentary computer programming, computer cartography, most active 1958-611: </a:t>
            </a:r>
          </a:p>
          <a:p>
            <a:r>
              <a:rPr lang="en-US" sz="800">
                <a:latin typeface="Arial" pitchFamily="34" charset="0"/>
              </a:rPr>
              <a:t>Nystuen - fundamental spatial concepts - distance, orientation, connectivity </a:t>
            </a:r>
          </a:p>
          <a:p>
            <a:r>
              <a:rPr lang="en-US" sz="800">
                <a:latin typeface="Arial" pitchFamily="34" charset="0"/>
              </a:rPr>
              <a:t>Tobler - computer algorithms for map projections, computer cartography </a:t>
            </a:r>
          </a:p>
          <a:p>
            <a:r>
              <a:rPr lang="en-US" sz="800">
                <a:latin typeface="Arial" pitchFamily="34" charset="0"/>
              </a:rPr>
              <a:t>Bunge - theoretical geography - geometric basis for geography - points, lines and areas </a:t>
            </a:r>
          </a:p>
          <a:p>
            <a:r>
              <a:rPr lang="en-US" sz="800">
                <a:latin typeface="Arial" pitchFamily="34" charset="0"/>
              </a:rPr>
              <a:t>Berry's Geographical Matrix of places by characteristics (attributes) - regional studies by overlaying maps of different themes - systematic studies by detailed evaluation of a single layer </a:t>
            </a:r>
          </a:p>
          <a:p>
            <a:endParaRPr lang="en-US" smtClean="0">
              <a:latin typeface="Arial" pitchFamily="34" charset="0"/>
            </a:endParaRPr>
          </a:p>
        </p:txBody>
      </p:sp>
      <p:sp>
        <p:nvSpPr>
          <p:cNvPr id="168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1CD94C7D-66ED-4791-AD43-12B8435AF7C2}" type="slidenum">
              <a:rPr lang="en-US" b="0" smtClean="0"/>
              <a:pPr eaLnBrk="1" hangingPunct="1">
                <a:defRPr/>
              </a:pPr>
              <a:t>9</a:t>
            </a:fld>
            <a:endParaRPr lang="en-US" b="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Each area is a ten by ten grid.</a:t>
            </a:r>
          </a:p>
          <a:p>
            <a:r>
              <a:rPr lang="en-US" smtClean="0">
                <a:latin typeface="Arial" pitchFamily="34" charset="0"/>
              </a:rPr>
              <a:t>Divided England into these grid cells. Does a thing live there or not (one of first geographical databases)</a:t>
            </a:r>
          </a:p>
          <a:p>
            <a:endParaRPr lang="en-US" smtClean="0">
              <a:latin typeface="Arial" pitchFamily="34" charset="0"/>
            </a:endParaRPr>
          </a:p>
        </p:txBody>
      </p:sp>
      <p:sp>
        <p:nvSpPr>
          <p:cNvPr id="183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030B7DB6-F8F4-439B-B0C3-BCBB7E1C618A}" type="slidenum">
              <a:rPr lang="en-US" b="0" smtClean="0"/>
              <a:pPr eaLnBrk="1" hangingPunct="1">
                <a:defRPr/>
              </a:pPr>
              <a:t>10</a:t>
            </a:fld>
            <a:endParaRPr lang="en-US" b="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mtClean="0">
                <a:latin typeface="Arial" pitchFamily="34" charset="0"/>
              </a:rPr>
              <a:t>The year 1964 saw the development of the world's first true operational GIS in </a:t>
            </a:r>
            <a:r>
              <a:rPr lang="en-US" smtClean="0">
                <a:latin typeface="Arial" pitchFamily="34" charset="0"/>
                <a:hlinkClick r:id="rId3" tooltip="Ottawa, Ontario"/>
              </a:rPr>
              <a:t>Ottawa, Ontario</a:t>
            </a:r>
            <a:r>
              <a:rPr lang="en-US" smtClean="0">
                <a:latin typeface="Arial" pitchFamily="34" charset="0"/>
              </a:rPr>
              <a:t> by the federal </a:t>
            </a:r>
            <a:r>
              <a:rPr lang="en-US" smtClean="0">
                <a:latin typeface="Arial" pitchFamily="34" charset="0"/>
                <a:hlinkClick r:id="rId4" tooltip="Department of Energy, Mines, and Resources (Canada)"/>
              </a:rPr>
              <a:t>Department of Energy, Mines, and Resources</a:t>
            </a:r>
            <a:r>
              <a:rPr lang="en-US" smtClean="0">
                <a:latin typeface="Arial" pitchFamily="34" charset="0"/>
              </a:rPr>
              <a:t>. </a:t>
            </a:r>
          </a:p>
          <a:p>
            <a:pPr>
              <a:lnSpc>
                <a:spcPct val="80000"/>
              </a:lnSpc>
              <a:buFontTx/>
              <a:buChar char="•"/>
            </a:pPr>
            <a:endParaRPr lang="en-US" smtClean="0">
              <a:latin typeface="Arial" pitchFamily="34" charset="0"/>
            </a:endParaRPr>
          </a:p>
          <a:p>
            <a:pPr>
              <a:lnSpc>
                <a:spcPct val="80000"/>
              </a:lnSpc>
              <a:buFontTx/>
              <a:buChar char="•"/>
            </a:pPr>
            <a:r>
              <a:rPr lang="en-US" smtClean="0">
                <a:latin typeface="Arial" pitchFamily="34" charset="0"/>
              </a:rPr>
              <a:t>Far too much information to handle manually</a:t>
            </a:r>
          </a:p>
          <a:p>
            <a:pPr>
              <a:lnSpc>
                <a:spcPct val="80000"/>
              </a:lnSpc>
              <a:buFontTx/>
              <a:buChar char="•"/>
            </a:pPr>
            <a:r>
              <a:rPr lang="en-US" smtClean="0">
                <a:latin typeface="Arial" pitchFamily="34" charset="0"/>
              </a:rPr>
              <a:t>1965 – Estimated to cost $8million Canadian and requirement for 556 technicians for three years in order to overlay the1:50,000 scale maps of the Canada Land Inventory: this unacceptable level of resources acted as an incentive to develop a more automated approach.</a:t>
            </a:r>
          </a:p>
          <a:p>
            <a:pPr>
              <a:lnSpc>
                <a:spcPct val="80000"/>
              </a:lnSpc>
            </a:pPr>
            <a:endParaRPr lang="en-US" smtClean="0">
              <a:latin typeface="Arial" pitchFamily="34" charset="0"/>
            </a:endParaRPr>
          </a:p>
          <a:p>
            <a:pPr>
              <a:lnSpc>
                <a:spcPct val="80000"/>
              </a:lnSpc>
            </a:pPr>
            <a:endParaRPr lang="en-US" smtClean="0">
              <a:latin typeface="Arial" pitchFamily="34" charset="0"/>
            </a:endParaRPr>
          </a:p>
          <a:p>
            <a:pPr>
              <a:lnSpc>
                <a:spcPct val="80000"/>
              </a:lnSpc>
            </a:pPr>
            <a:r>
              <a:rPr lang="en-US" sz="800">
                <a:latin typeface="Arial" pitchFamily="34" charset="0"/>
              </a:rPr>
              <a:t>Born in Cambridge, England, Dr. Tomlinson adopted Canada as his home in 1957. During the spring of 1962, while on a plane bound from Ottawa to Toronto he met Lee Pratt, then recently named head of the Canada Land Inventory (CLI). Tomlinson then was chief of the computer mapping division at a Canadian airline service. Pratt described a vast mapping project CLI was about to undertake - a multilayer land-use/ planning map of Canada's inhabited and productive land--around 1 million square miles. Tomlinson told Pratt some of his ideas might work for CLI and Pratt eventually hired him to head the program that resulted in the first GIS. </a:t>
            </a:r>
          </a:p>
          <a:p>
            <a:pPr>
              <a:lnSpc>
                <a:spcPct val="80000"/>
              </a:lnSpc>
            </a:pPr>
            <a:endParaRPr lang="en-US" sz="800">
              <a:latin typeface="Arial" pitchFamily="34" charset="0"/>
            </a:endParaRPr>
          </a:p>
          <a:p>
            <a:pPr>
              <a:lnSpc>
                <a:spcPct val="80000"/>
              </a:lnSpc>
            </a:pPr>
            <a:r>
              <a:rPr lang="en-US" sz="800">
                <a:latin typeface="Arial" pitchFamily="34" charset="0"/>
              </a:rPr>
              <a:t>The real push towards computerization of spatial data came with</a:t>
            </a:r>
          </a:p>
          <a:p>
            <a:pPr>
              <a:lnSpc>
                <a:spcPct val="80000"/>
              </a:lnSpc>
            </a:pPr>
            <a:r>
              <a:rPr lang="en-US" sz="800">
                <a:latin typeface="Arial" pitchFamily="34" charset="0"/>
              </a:rPr>
              <a:t>Forest inventory which later became Resources inventory</a:t>
            </a:r>
          </a:p>
          <a:p>
            <a:pPr>
              <a:lnSpc>
                <a:spcPct val="80000"/>
              </a:lnSpc>
            </a:pPr>
            <a:r>
              <a:rPr lang="en-US" sz="800">
                <a:latin typeface="Arial" pitchFamily="34" charset="0"/>
              </a:rPr>
              <a:t>Far too much information to handle manually</a:t>
            </a:r>
          </a:p>
          <a:p>
            <a:pPr>
              <a:lnSpc>
                <a:spcPct val="80000"/>
              </a:lnSpc>
            </a:pPr>
            <a:r>
              <a:rPr lang="en-US" sz="800">
                <a:latin typeface="Arial" pitchFamily="34" charset="0"/>
              </a:rPr>
              <a:t>Roger Tomlinson and East Africa project in 1960 – worked for an air survey company (Spartan Air Services) which was undertaking a forest survey in East Africa: Analyze all available map sources to identify locations for new plantations for a new mill. Estimated costs of doing this manually were so high that the proposal was rejected:</a:t>
            </a:r>
          </a:p>
          <a:p>
            <a:pPr>
              <a:lnSpc>
                <a:spcPct val="80000"/>
              </a:lnSpc>
            </a:pPr>
            <a:r>
              <a:rPr lang="en-US" sz="800">
                <a:latin typeface="Arial" pitchFamily="34" charset="0"/>
              </a:rPr>
              <a:t>1965 – Estimated to cost $8million Canadian and requirement for 556 technicians for three years in order to overlay the1:50,000 scale maps of the Canada Land Inventory: this unacceptable level of resources acted as an incentive to develop a more automated approach.</a:t>
            </a:r>
          </a:p>
          <a:p>
            <a:pPr>
              <a:lnSpc>
                <a:spcPct val="80000"/>
              </a:lnSpc>
            </a:pPr>
            <a:r>
              <a:rPr lang="en-US" sz="800">
                <a:latin typeface="Arial" pitchFamily="34" charset="0"/>
              </a:rPr>
              <a:t>Tomlinson argued that such analyses could be undertaken by computers and was given the opportunity to develop a digital methodology. IBM expressed interest in this idea; IBM was already involved in digitizing air photographs. Tomlinson met Department of Ag administrator, planning a Canada Land Inventory (CLI) involving the production of many maps of land capability for the whole of settled Canada. Tomlinson expressed his belief that computer-based techniques would perform such analyses both faster and more cheaply.  Spartan Air was awarded a contract to undertake a feasibility study of a computer mapping system for the CLI. Report was accepted by Dept of Ag., and he was invited to direct its development. Led to several significant developments for the future of GIS:</a:t>
            </a:r>
          </a:p>
          <a:p>
            <a:pPr lvl="1">
              <a:lnSpc>
                <a:spcPct val="80000"/>
              </a:lnSpc>
            </a:pPr>
            <a:r>
              <a:rPr lang="en-US" sz="800">
                <a:latin typeface="Arial" pitchFamily="34" charset="0"/>
              </a:rPr>
              <a:t>Creation of a drum scanner for the rapid digitization of maps (based on earlier IBM work on digitizing aerial photographs)</a:t>
            </a:r>
          </a:p>
          <a:p>
            <a:pPr lvl="1">
              <a:lnSpc>
                <a:spcPct val="80000"/>
              </a:lnSpc>
            </a:pPr>
            <a:r>
              <a:rPr lang="en-US" sz="800">
                <a:latin typeface="Arial" pitchFamily="34" charset="0"/>
              </a:rPr>
              <a:t>Data indexing scheme (the Morton Index 1966</a:t>
            </a:r>
          </a:p>
          <a:p>
            <a:pPr lvl="1">
              <a:lnSpc>
                <a:spcPct val="80000"/>
              </a:lnSpc>
            </a:pPr>
            <a:r>
              <a:rPr lang="en-US" sz="800">
                <a:latin typeface="Arial" pitchFamily="34" charset="0"/>
              </a:rPr>
              <a:t>Topological coding of boundaries involving the first known use of the link/node concept of encoding lines.</a:t>
            </a:r>
          </a:p>
          <a:p>
            <a:pPr>
              <a:lnSpc>
                <a:spcPct val="80000"/>
              </a:lnSpc>
            </a:pPr>
            <a:r>
              <a:rPr lang="en-US" sz="800">
                <a:latin typeface="Arial" pitchFamily="34" charset="0"/>
              </a:rPr>
              <a:t>The drum scanner, together with digitizing tables, provided the input to the system which was then based on an IBM 360/65 mainframe; output could be by line printer for numerical results and by ponderous Gerber plotter for graphical output. </a:t>
            </a:r>
          </a:p>
          <a:p>
            <a:pPr>
              <a:lnSpc>
                <a:spcPct val="80000"/>
              </a:lnSpc>
            </a:pPr>
            <a:r>
              <a:rPr lang="en-US" sz="800">
                <a:latin typeface="Arial" pitchFamily="34" charset="0"/>
              </a:rPr>
              <a:t>Jack went to Harvard in 1968 (Masters in </a:t>
            </a:r>
          </a:p>
          <a:p>
            <a:pPr>
              <a:lnSpc>
                <a:spcPct val="80000"/>
              </a:lnSpc>
            </a:pPr>
            <a:r>
              <a:rPr lang="en-US" sz="800">
                <a:latin typeface="Arial" pitchFamily="34" charset="0"/>
              </a:rPr>
              <a:t>Tomlinson left the CGIS project in 1969</a:t>
            </a:r>
          </a:p>
          <a:p>
            <a:pPr>
              <a:lnSpc>
                <a:spcPct val="80000"/>
              </a:lnSpc>
            </a:pPr>
            <a:r>
              <a:rPr lang="en-US" sz="800">
                <a:latin typeface="Arial" pitchFamily="34" charset="0"/>
              </a:rPr>
              <a:t>The result was that in 1966 he was able to persuade the Canadian Government that the creation of the Canada Geographic Information System (CGIS) in 1966 was a worthwhile investment.</a:t>
            </a:r>
          </a:p>
          <a:p>
            <a:pPr>
              <a:lnSpc>
                <a:spcPct val="80000"/>
              </a:lnSpc>
            </a:pPr>
            <a:endParaRPr lang="en-US" sz="800">
              <a:latin typeface="Arial" pitchFamily="34" charset="0"/>
            </a:endParaRPr>
          </a:p>
          <a:p>
            <a:pPr>
              <a:lnSpc>
                <a:spcPct val="80000"/>
              </a:lnSpc>
            </a:pPr>
            <a:endParaRPr lang="en-US" sz="80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188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8CC83059-4C27-4B3C-97A1-42EF3599DE91}" type="slidenum">
              <a:rPr lang="en-US" b="0" smtClean="0"/>
              <a:pPr eaLnBrk="1" hangingPunct="1">
                <a:defRPr/>
              </a:pPr>
              <a:t>11</a:t>
            </a:fld>
            <a:endParaRPr lang="en-US" b="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51122" indent="-288893" eaLnBrk="0" hangingPunct="0">
              <a:defRPr b="1">
                <a:solidFill>
                  <a:schemeClr val="tx1"/>
                </a:solidFill>
                <a:latin typeface="Arial" charset="0"/>
              </a:defRPr>
            </a:lvl2pPr>
            <a:lvl3pPr marL="1155573" indent="-231115" eaLnBrk="0" hangingPunct="0">
              <a:defRPr b="1">
                <a:solidFill>
                  <a:schemeClr val="tx1"/>
                </a:solidFill>
                <a:latin typeface="Arial" charset="0"/>
              </a:defRPr>
            </a:lvl3pPr>
            <a:lvl4pPr marL="1617802" indent="-231115" eaLnBrk="0" hangingPunct="0">
              <a:defRPr b="1">
                <a:solidFill>
                  <a:schemeClr val="tx1"/>
                </a:solidFill>
                <a:latin typeface="Arial" charset="0"/>
              </a:defRPr>
            </a:lvl4pPr>
            <a:lvl5pPr marL="2080031" indent="-231115" eaLnBrk="0" hangingPunct="0">
              <a:defRPr b="1">
                <a:solidFill>
                  <a:schemeClr val="tx1"/>
                </a:solidFill>
                <a:latin typeface="Arial" charset="0"/>
              </a:defRPr>
            </a:lvl5pPr>
            <a:lvl6pPr marL="2542261" indent="-231115" eaLnBrk="0" fontAlgn="base" hangingPunct="0">
              <a:spcBef>
                <a:spcPct val="0"/>
              </a:spcBef>
              <a:spcAft>
                <a:spcPct val="0"/>
              </a:spcAft>
              <a:defRPr b="1">
                <a:solidFill>
                  <a:schemeClr val="tx1"/>
                </a:solidFill>
                <a:latin typeface="Arial" charset="0"/>
              </a:defRPr>
            </a:lvl6pPr>
            <a:lvl7pPr marL="3004490" indent="-231115" eaLnBrk="0" fontAlgn="base" hangingPunct="0">
              <a:spcBef>
                <a:spcPct val="0"/>
              </a:spcBef>
              <a:spcAft>
                <a:spcPct val="0"/>
              </a:spcAft>
              <a:defRPr b="1">
                <a:solidFill>
                  <a:schemeClr val="tx1"/>
                </a:solidFill>
                <a:latin typeface="Arial" charset="0"/>
              </a:defRPr>
            </a:lvl7pPr>
            <a:lvl8pPr marL="3466719" indent="-231115" eaLnBrk="0" fontAlgn="base" hangingPunct="0">
              <a:spcBef>
                <a:spcPct val="0"/>
              </a:spcBef>
              <a:spcAft>
                <a:spcPct val="0"/>
              </a:spcAft>
              <a:defRPr b="1">
                <a:solidFill>
                  <a:schemeClr val="tx1"/>
                </a:solidFill>
                <a:latin typeface="Arial" charset="0"/>
              </a:defRPr>
            </a:lvl8pPr>
            <a:lvl9pPr marL="3928948" indent="-231115" eaLnBrk="0" fontAlgn="base" hangingPunct="0">
              <a:spcBef>
                <a:spcPct val="0"/>
              </a:spcBef>
              <a:spcAft>
                <a:spcPct val="0"/>
              </a:spcAft>
              <a:defRPr b="1">
                <a:solidFill>
                  <a:schemeClr val="tx1"/>
                </a:solidFill>
                <a:latin typeface="Arial" charset="0"/>
              </a:defRPr>
            </a:lvl9pPr>
          </a:lstStyle>
          <a:p>
            <a:pPr eaLnBrk="1" hangingPunct="1">
              <a:defRPr/>
            </a:pPr>
            <a:fld id="{86B2EF70-61C9-4F7B-B52B-2417E3D96590}" type="slidenum">
              <a:rPr lang="en-US" b="0" smtClean="0"/>
              <a:pPr eaLnBrk="1" hangingPunct="1">
                <a:defRPr/>
              </a:pPr>
              <a:t>12</a:t>
            </a:fld>
            <a:endParaRPr lang="en-US" b="0"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a:latin typeface="Arial" pitchFamily="34" charset="0"/>
              </a:rPr>
              <a:t>1972 Canada beat Russia in Moscow : Nations Cup</a:t>
            </a:r>
          </a:p>
          <a:p>
            <a:endParaRPr lang="en-US" sz="1000">
              <a:latin typeface="Arial" pitchFamily="34" charset="0"/>
            </a:endParaRPr>
          </a:p>
          <a:p>
            <a:r>
              <a:rPr lang="en-US" sz="1000">
                <a:latin typeface="Arial" pitchFamily="34" charset="0"/>
              </a:rPr>
              <a:t>CGIS was the world's first "system" and was an improvement over "mapping" applications as:</a:t>
            </a:r>
          </a:p>
          <a:p>
            <a:r>
              <a:rPr lang="en-US" sz="1000">
                <a:latin typeface="Arial" pitchFamily="34" charset="0"/>
              </a:rPr>
              <a:t>it provided capabilities for overlay, measurement, and digitizing/scanning. </a:t>
            </a:r>
          </a:p>
          <a:p>
            <a:r>
              <a:rPr lang="en-US" sz="1000">
                <a:latin typeface="Arial" pitchFamily="34" charset="0"/>
              </a:rPr>
              <a:t>It supported a national coordinate system that spanned the continent, </a:t>
            </a:r>
          </a:p>
          <a:p>
            <a:r>
              <a:rPr lang="en-US" sz="1000">
                <a:latin typeface="Arial" pitchFamily="34" charset="0"/>
              </a:rPr>
              <a:t>coded lines as "arcs" having a true embedded topology, </a:t>
            </a:r>
          </a:p>
          <a:p>
            <a:r>
              <a:rPr lang="en-US" sz="1000">
                <a:latin typeface="Arial" pitchFamily="34" charset="0"/>
              </a:rPr>
              <a:t>and it stored the attribute and locational information in separate files. </a:t>
            </a:r>
          </a:p>
          <a:p>
            <a:endParaRPr lang="en-US" sz="1000">
              <a:latin typeface="Arial" pitchFamily="34" charset="0"/>
            </a:endParaRPr>
          </a:p>
          <a:p>
            <a:r>
              <a:rPr lang="en-US" sz="1000">
                <a:latin typeface="Arial" pitchFamily="34" charset="0"/>
              </a:rPr>
              <a:t>his use of overlays in promoting the spatial analysis of convergent geographic data</a:t>
            </a:r>
          </a:p>
          <a:p>
            <a:r>
              <a:rPr lang="en-US" sz="1000">
                <a:latin typeface="Arial" pitchFamily="34" charset="0"/>
              </a:rPr>
              <a:t>-----</a:t>
            </a:r>
          </a:p>
          <a:p>
            <a:r>
              <a:rPr lang="en-US" sz="1000">
                <a:latin typeface="Arial" pitchFamily="34" charset="0"/>
              </a:rPr>
              <a:t>http://www.geog.ubc.ca/courses/klink/gis.notes/ncgia/u23.html#SEC23.1</a:t>
            </a:r>
          </a:p>
          <a:p>
            <a:r>
              <a:rPr lang="en-US" sz="1000">
                <a:latin typeface="Arial" pitchFamily="34" charset="0"/>
              </a:rPr>
              <a:t>D. CANADA GEOGRAPHIC INFORMATION SYSTEM (CGIS) </a:t>
            </a:r>
          </a:p>
          <a:p>
            <a:r>
              <a:rPr lang="en-US" sz="1000">
                <a:latin typeface="Arial" pitchFamily="34" charset="0"/>
              </a:rPr>
              <a:t>Canada Geographic Information System is an example of one of the earliest GISs developed, started in the mid '60's </a:t>
            </a:r>
          </a:p>
          <a:p>
            <a:r>
              <a:rPr lang="en-US" sz="1000">
                <a:latin typeface="Arial" pitchFamily="34" charset="0"/>
              </a:rPr>
              <a:t>is a large scale system still operating today </a:t>
            </a:r>
          </a:p>
          <a:p>
            <a:r>
              <a:rPr lang="en-US" sz="1000">
                <a:latin typeface="Arial" pitchFamily="34" charset="0"/>
              </a:rPr>
              <a:t>its development provided many conceptual and technical contributions </a:t>
            </a:r>
          </a:p>
          <a:p>
            <a:r>
              <a:rPr lang="en-US" sz="1000">
                <a:latin typeface="Arial" pitchFamily="34" charset="0"/>
              </a:rPr>
              <a:t>Purpose </a:t>
            </a:r>
          </a:p>
          <a:p>
            <a:r>
              <a:rPr lang="en-US" sz="1000">
                <a:latin typeface="Arial" pitchFamily="34" charset="0"/>
              </a:rPr>
              <a:t>to analyze the data collected by the Canada Land Inventory (CLI) and to produce statistics to be used in developing land management plans for large areas of rural Canada </a:t>
            </a:r>
          </a:p>
          <a:p>
            <a:r>
              <a:rPr lang="en-US" sz="1000">
                <a:latin typeface="Arial" pitchFamily="34" charset="0"/>
              </a:rPr>
              <a:t>the CLI created maps which: </a:t>
            </a:r>
          </a:p>
          <a:p>
            <a:pPr lvl="1"/>
            <a:r>
              <a:rPr lang="en-US" sz="1000">
                <a:latin typeface="Arial" pitchFamily="34" charset="0"/>
              </a:rPr>
              <a:t>classify land using various themes: soil capability for agriculture recreation capability capability for wildlife (ungulates) capability for wildlife (waterfowl) forestry capability present land use shoreline </a:t>
            </a:r>
          </a:p>
          <a:p>
            <a:pPr lvl="1"/>
            <a:r>
              <a:rPr lang="en-US" sz="1000">
                <a:latin typeface="Arial" pitchFamily="34" charset="0"/>
              </a:rPr>
              <a:t>were developed at map scales of 1:50,000 </a:t>
            </a:r>
          </a:p>
          <a:p>
            <a:pPr lvl="1"/>
            <a:r>
              <a:rPr lang="en-US" sz="1000">
                <a:latin typeface="Arial" pitchFamily="34" charset="0"/>
              </a:rPr>
              <a:t>use a simple rating scheme, 1 (best) to 7 (poorest), with detailed qualification codes, e.g. on soils map ____________________ 1see pages 62-66 in Johnston, R.J., 1983. Geography and Geographers: Anglo-American Human Geography since 1945, 2nd edition, Edward Arnold (Publishers), London. </a:t>
            </a:r>
          </a:p>
          <a:p>
            <a:r>
              <a:rPr lang="en-US" sz="1000">
                <a:latin typeface="Arial" pitchFamily="34" charset="0"/>
              </a:rPr>
              <a:t>may indicate bedrock, shallow soil, alkaline conditions </a:t>
            </a:r>
          </a:p>
          <a:p>
            <a:r>
              <a:rPr lang="en-US" sz="1000">
                <a:latin typeface="Arial" pitchFamily="34" charset="0"/>
              </a:rPr>
              <a:t>product of CLI was 7 primary map layers, each showing area objects with homogeneous attributes </a:t>
            </a:r>
          </a:p>
          <a:p>
            <a:pPr lvl="1"/>
            <a:r>
              <a:rPr lang="en-US" sz="1000">
                <a:latin typeface="Arial" pitchFamily="34" charset="0"/>
              </a:rPr>
              <a:t>other map layers were developed subsequently, e.g. census reporting zones </a:t>
            </a:r>
          </a:p>
          <a:p>
            <a:r>
              <a:rPr lang="en-US" sz="1000">
                <a:latin typeface="Arial" pitchFamily="34" charset="0"/>
              </a:rPr>
              <a:t>perception was that computers could perform analyses once the data had been input </a:t>
            </a:r>
          </a:p>
          <a:p>
            <a:r>
              <a:rPr lang="en-US" sz="1000">
                <a:latin typeface="Arial" pitchFamily="34" charset="0"/>
              </a:rPr>
              <a:t>Technological innovations </a:t>
            </a:r>
          </a:p>
          <a:p>
            <a:r>
              <a:rPr lang="en-US" sz="1000">
                <a:latin typeface="Arial" pitchFamily="34" charset="0"/>
              </a:rPr>
              <a:t>CGIS required the development of new technology </a:t>
            </a:r>
          </a:p>
          <a:p>
            <a:pPr lvl="1"/>
            <a:r>
              <a:rPr lang="en-US" sz="1000">
                <a:latin typeface="Arial" pitchFamily="34" charset="0"/>
              </a:rPr>
              <a:t>no previous experience in how to structure data internally </a:t>
            </a:r>
          </a:p>
          <a:p>
            <a:pPr lvl="1"/>
            <a:r>
              <a:rPr lang="en-US" sz="1000">
                <a:latin typeface="Arial" pitchFamily="34" charset="0"/>
              </a:rPr>
              <a:t>no precedent for GIS operations of overlay, area measurement </a:t>
            </a:r>
          </a:p>
          <a:p>
            <a:pPr lvl="1"/>
            <a:r>
              <a:rPr lang="en-US" sz="1000">
                <a:latin typeface="Arial" pitchFamily="34" charset="0"/>
              </a:rPr>
              <a:t>experimental scanner had to be built for map input </a:t>
            </a:r>
          </a:p>
          <a:p>
            <a:r>
              <a:rPr lang="en-US" sz="1000">
                <a:latin typeface="Arial" pitchFamily="34" charset="0"/>
              </a:rPr>
              <a:t>very high costs of technical development </a:t>
            </a:r>
          </a:p>
          <a:p>
            <a:pPr lvl="1"/>
            <a:r>
              <a:rPr lang="en-US" sz="1000">
                <a:latin typeface="Arial" pitchFamily="34" charset="0"/>
              </a:rPr>
              <a:t>cost-benefit studies done to justify the project were initially convincing </a:t>
            </a:r>
          </a:p>
          <a:p>
            <a:pPr lvl="1"/>
            <a:r>
              <a:rPr lang="en-US" sz="1000">
                <a:latin typeface="Arial" pitchFamily="34" charset="0"/>
              </a:rPr>
              <a:t>major cost over-runs </a:t>
            </a:r>
          </a:p>
          <a:p>
            <a:pPr lvl="1"/>
            <a:r>
              <a:rPr lang="en-US" sz="1000">
                <a:latin typeface="Arial" pitchFamily="34" charset="0"/>
              </a:rPr>
              <a:t>analysis behind schedule </a:t>
            </a:r>
          </a:p>
          <a:p>
            <a:r>
              <a:rPr lang="en-US" sz="1000">
                <a:latin typeface="Arial" pitchFamily="34" charset="0"/>
              </a:rPr>
              <a:t>by 1970 project was in trouble </a:t>
            </a:r>
          </a:p>
          <a:p>
            <a:pPr lvl="1"/>
            <a:r>
              <a:rPr lang="en-US" sz="1000">
                <a:latin typeface="Arial" pitchFamily="34" charset="0"/>
              </a:rPr>
              <a:t>failure to deliver promised tabulations, capabilities </a:t>
            </a:r>
          </a:p>
          <a:p>
            <a:r>
              <a:rPr lang="en-US" sz="1000">
                <a:latin typeface="Arial" pitchFamily="34" charset="0"/>
              </a:rPr>
              <a:t>completion of database, product generation under way by mid 1970s </a:t>
            </a:r>
          </a:p>
          <a:p>
            <a:pPr lvl="1"/>
            <a:r>
              <a:rPr lang="en-US" sz="1000">
                <a:latin typeface="Arial" pitchFamily="34" charset="0"/>
              </a:rPr>
              <a:t>main product was statistical summaries of the area with various combinations of themes </a:t>
            </a:r>
          </a:p>
          <a:p>
            <a:pPr lvl="1"/>
            <a:r>
              <a:rPr lang="en-US" sz="1000">
                <a:latin typeface="Arial" pitchFamily="34" charset="0"/>
              </a:rPr>
              <a:t>later enhancement allowed output of simple maps </a:t>
            </a:r>
          </a:p>
          <a:p>
            <a:r>
              <a:rPr lang="en-US" sz="1000">
                <a:latin typeface="Arial" pitchFamily="34" charset="0"/>
              </a:rPr>
              <a:t>CGIS still highly regarded in late 1970s, early 1980s as center of technological excellence despite aging of database </a:t>
            </a:r>
          </a:p>
          <a:p>
            <a:pPr lvl="1"/>
            <a:r>
              <a:rPr lang="en-US" sz="1000">
                <a:latin typeface="Arial" pitchFamily="34" charset="0"/>
              </a:rPr>
              <a:t>attempts were made to adapt the system to new data </a:t>
            </a:r>
          </a:p>
          <a:p>
            <a:pPr lvl="1"/>
            <a:r>
              <a:rPr lang="en-US" sz="1000">
                <a:latin typeface="Arial" pitchFamily="34" charset="0"/>
              </a:rPr>
              <a:t>new functionality added, especially networking capability and remote access </a:t>
            </a:r>
          </a:p>
          <a:p>
            <a:pPr lvl="1"/>
            <a:r>
              <a:rPr lang="en-US" sz="1000">
                <a:latin typeface="Arial" pitchFamily="34" charset="0"/>
              </a:rPr>
              <a:t>however, this was too late to compete with the new vendor products of 1980s </a:t>
            </a:r>
          </a:p>
          <a:p>
            <a:r>
              <a:rPr lang="en-US" sz="1000">
                <a:latin typeface="Arial" pitchFamily="34" charset="0"/>
              </a:rPr>
              <a:t>Key innovative ideas in CGIS </a:t>
            </a:r>
          </a:p>
          <a:p>
            <a:r>
              <a:rPr lang="en-US" sz="1000">
                <a:latin typeface="Arial" pitchFamily="34" charset="0"/>
              </a:rPr>
              <a:t>overhead - Key ideas in CGIS </a:t>
            </a:r>
          </a:p>
          <a:p>
            <a:r>
              <a:rPr lang="en-US" sz="1000">
                <a:latin typeface="Arial" pitchFamily="34" charset="0"/>
              </a:rPr>
              <a:t>use of scanning for input of high density area objects </a:t>
            </a:r>
          </a:p>
          <a:p>
            <a:pPr lvl="1"/>
            <a:r>
              <a:rPr lang="en-US" sz="1000">
                <a:latin typeface="Arial" pitchFamily="34" charset="0"/>
              </a:rPr>
              <a:t>maps had to be redrafted (scribed) for scanning </a:t>
            </a:r>
          </a:p>
          <a:p>
            <a:pPr lvl="1"/>
            <a:r>
              <a:rPr lang="en-US" sz="1000">
                <a:latin typeface="Arial" pitchFamily="34" charset="0"/>
              </a:rPr>
              <a:t>note: scribing is as labor intensive as digitizing </a:t>
            </a:r>
          </a:p>
          <a:p>
            <a:r>
              <a:rPr lang="en-US" sz="1000">
                <a:latin typeface="Arial" pitchFamily="34" charset="0"/>
              </a:rPr>
              <a:t>vectorization of scanned images </a:t>
            </a:r>
          </a:p>
          <a:p>
            <a:r>
              <a:rPr lang="en-US" sz="1000">
                <a:latin typeface="Arial" pitchFamily="34" charset="0"/>
              </a:rPr>
              <a:t>geographical partitioning of data into "map sheets" or "tiles" but with edgematching across tile boundaries </a:t>
            </a:r>
          </a:p>
          <a:p>
            <a:r>
              <a:rPr lang="en-US" sz="1000">
                <a:latin typeface="Arial" pitchFamily="34" charset="0"/>
              </a:rPr>
              <a:t>partitioning of data into themes or layers </a:t>
            </a:r>
          </a:p>
          <a:p>
            <a:r>
              <a:rPr lang="en-US" sz="1000">
                <a:latin typeface="Arial" pitchFamily="34" charset="0"/>
              </a:rPr>
              <a:t>use of absolute system of coordinates for entire country with precision adjustable to resolution of data </a:t>
            </a:r>
          </a:p>
          <a:p>
            <a:pPr lvl="1"/>
            <a:r>
              <a:rPr lang="en-US" sz="1000">
                <a:latin typeface="Arial" pitchFamily="34" charset="0"/>
              </a:rPr>
              <a:t>number of digits of precision can be set by the system manager and changed from layer to layer </a:t>
            </a:r>
          </a:p>
          <a:p>
            <a:r>
              <a:rPr lang="en-US" sz="1000">
                <a:latin typeface="Arial" pitchFamily="34" charset="0"/>
              </a:rPr>
              <a:t>internal representation of line objects as chains of incremental moves in 8 compass directions rather than straight lines between points (Freeman chain code) </a:t>
            </a:r>
          </a:p>
          <a:p>
            <a:r>
              <a:rPr lang="en-US" sz="1000">
                <a:latin typeface="Arial" pitchFamily="34" charset="0"/>
              </a:rPr>
              <a:t>coding of area object boundaries by arc, with pointers to left and right area objects </a:t>
            </a:r>
          </a:p>
          <a:p>
            <a:pPr lvl="1"/>
            <a:r>
              <a:rPr lang="en-US" sz="1000">
                <a:latin typeface="Arial" pitchFamily="34" charset="0"/>
              </a:rPr>
              <a:t>first "topological" system with planar enforcement in each layer, relationships between arcs and areas coded in the database </a:t>
            </a:r>
          </a:p>
          <a:p>
            <a:r>
              <a:rPr lang="en-US" sz="1000">
                <a:latin typeface="Arial" pitchFamily="34" charset="0"/>
              </a:rPr>
              <a:t>separation of data into attribute and locational files </a:t>
            </a:r>
          </a:p>
          <a:p>
            <a:pPr lvl="1"/>
            <a:r>
              <a:rPr lang="en-US" sz="1000">
                <a:latin typeface="Arial" pitchFamily="34" charset="0"/>
              </a:rPr>
              <a:t>"descriptor dataset" (DDS) and "image dataset" (IDS) </a:t>
            </a:r>
          </a:p>
          <a:p>
            <a:pPr lvl="1"/>
            <a:r>
              <a:rPr lang="en-US" sz="1000">
                <a:latin typeface="Arial" pitchFamily="34" charset="0"/>
              </a:rPr>
              <a:t>concept of an attribute table </a:t>
            </a:r>
          </a:p>
          <a:p>
            <a:r>
              <a:rPr lang="en-US" sz="1000">
                <a:latin typeface="Arial" pitchFamily="34" charset="0"/>
              </a:rPr>
              <a:t>implementation of functions for polygon overlay, measurement of area, user-defined circles and polygons for query </a:t>
            </a:r>
          </a:p>
          <a:p>
            <a:endParaRPr lang="en-US" sz="1000">
              <a:latin typeface="Arial" pitchFamily="34" charset="0"/>
            </a:endParaRPr>
          </a:p>
          <a:p>
            <a:endParaRPr lang="en-US" sz="1000">
              <a:latin typeface="Arial" pitchFamily="34" charset="0"/>
            </a:endParaRPr>
          </a:p>
          <a:p>
            <a:endParaRPr lang="en-US" sz="100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1CA87B-C012-4523-BB6F-60F9EC709504}" type="datetime1">
              <a:rPr lang="en-US" smtClean="0"/>
              <a:t>8/29/11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417284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4DBB4-8B4E-4E50-B61C-D41F2C6BCE0A}" type="datetime1">
              <a:rPr lang="en-US" smtClean="0"/>
              <a:t>8/29/11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81717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AACC83-66BF-46C2-88A9-1A38DFB78923}" type="datetime1">
              <a:rPr lang="en-US" smtClean="0"/>
              <a:t>8/29/11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132452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pic>
        <p:nvPicPr>
          <p:cNvPr id="4" name="Picture 4" descr="header-bann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723900"/>
            <a:ext cx="7315200" cy="482600"/>
          </a:xfrm>
        </p:spPr>
        <p:txBody>
          <a:bodyPr/>
          <a:lstStyle/>
          <a:p>
            <a:r>
              <a:rPr lang="en-US" smtClean="0"/>
              <a:t>Click to edit Master title style</a:t>
            </a:r>
            <a:endParaRPr lang="en-US"/>
          </a:p>
        </p:txBody>
      </p:sp>
      <p:sp>
        <p:nvSpPr>
          <p:cNvPr id="8" name="Text Placeholder 7"/>
          <p:cNvSpPr>
            <a:spLocks noGrp="1"/>
          </p:cNvSpPr>
          <p:nvPr>
            <p:ph type="body" sz="quarter" idx="14"/>
          </p:nvPr>
        </p:nvSpPr>
        <p:spPr>
          <a:xfrm>
            <a:off x="1269999" y="1947670"/>
            <a:ext cx="6611112" cy="3886200"/>
          </a:xfrm>
        </p:spPr>
        <p:txBody>
          <a:bodyPr/>
          <a:lstStyle>
            <a:lvl1pPr>
              <a:lnSpc>
                <a:spcPts val="2400"/>
              </a:lnSpc>
              <a:buClr>
                <a:schemeClr val="accent3"/>
              </a:buClr>
              <a:buSzPct val="80000"/>
              <a:defRPr/>
            </a:lvl1pPr>
            <a:lvl2pPr>
              <a:buClr>
                <a:schemeClr val="accent3"/>
              </a:buClr>
              <a:buSzPct val="80000"/>
              <a:defRPr/>
            </a:lvl2pPr>
            <a:lvl3pPr>
              <a:lnSpc>
                <a:spcPts val="2000"/>
              </a:lnSpc>
              <a:spcBef>
                <a:spcPts val="0"/>
              </a:spcBef>
              <a:spcAft>
                <a:spcPts val="600"/>
              </a:spcAft>
              <a:buClr>
                <a:schemeClr val="accent3"/>
              </a:buClr>
              <a:buSzPct val="80000"/>
              <a:defRPr baseline="0"/>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80424788"/>
      </p:ext>
    </p:extLst>
  </p:cSld>
  <p:clrMapOvr>
    <a:masterClrMapping/>
  </p:clrMapOvr>
  <p:transition xmlns:p14="http://schemas.microsoft.com/office/powerpoint/2010/main" spd="med">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E5879-FCF9-4EF3-951F-425ACA162E81}" type="datetime1">
              <a:rPr lang="en-US" smtClean="0"/>
              <a:t>8/29/11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81800" y="6356350"/>
            <a:ext cx="2133600" cy="365125"/>
          </a:xfrm>
        </p:spPr>
        <p:txBody>
          <a:bodyPr/>
          <a:lstStyle>
            <a:lvl1pPr>
              <a:defRPr>
                <a:solidFill>
                  <a:schemeClr val="bg1">
                    <a:lumMod val="50000"/>
                  </a:schemeClr>
                </a:solidFill>
              </a:defRPr>
            </a:lvl1pPr>
          </a:lstStyle>
          <a:p>
            <a:fld id="{016FFDEB-DD00-46A2-87B9-90688E82221D}" type="slidenum">
              <a:rPr lang="en-US" smtClean="0"/>
              <a:pPr/>
              <a:t>‹#›</a:t>
            </a:fld>
            <a:endParaRPr lang="en-US"/>
          </a:p>
        </p:txBody>
      </p:sp>
    </p:spTree>
    <p:extLst>
      <p:ext uri="{BB962C8B-B14F-4D97-AF65-F5344CB8AC3E}">
        <p14:creationId xmlns:p14="http://schemas.microsoft.com/office/powerpoint/2010/main" val="258101218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058B8-400D-45E7-A25A-49E4358FC713}" type="datetime1">
              <a:rPr lang="en-US" smtClean="0"/>
              <a:t>8/29/11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404810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BE3634-A92B-41C4-8BBC-9F8865426AE4}" type="datetime1">
              <a:rPr lang="en-US" smtClean="0"/>
              <a:t>8/29/11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410665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7FDA4-5178-4B24-AC25-81BB5CD47B19}" type="datetime1">
              <a:rPr lang="en-US" smtClean="0"/>
              <a:t>8/29/11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163312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BB07C-0361-4417-87C5-E70FBA3646B2}" type="datetime1">
              <a:rPr lang="en-US" smtClean="0"/>
              <a:t>8/29/11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289232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60CEB-E875-4C16-B037-ABEB22C6DD6F}" type="datetime1">
              <a:rPr lang="en-US" smtClean="0"/>
              <a:t>8/29/11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135224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FFE8A-7CB6-4EEB-A7C4-3AC008A42D7F}" type="datetime1">
              <a:rPr lang="en-US" smtClean="0"/>
              <a:t>8/29/11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51817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4F96E-007B-4E00-ADDD-94BEEFED47A7}" type="datetime1">
              <a:rPr lang="en-US" smtClean="0"/>
              <a:t>8/29/11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FFDEB-DD00-46A2-87B9-90688E82221D}" type="slidenum">
              <a:rPr lang="en-US" smtClean="0"/>
              <a:t>‹#›</a:t>
            </a:fld>
            <a:endParaRPr lang="en-US"/>
          </a:p>
        </p:txBody>
      </p:sp>
    </p:spTree>
    <p:extLst>
      <p:ext uri="{BB962C8B-B14F-4D97-AF65-F5344CB8AC3E}">
        <p14:creationId xmlns:p14="http://schemas.microsoft.com/office/powerpoint/2010/main" val="1851178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5A81D-21B4-4F94-935F-4B6078306DCC}" type="datetime1">
              <a:rPr lang="en-US" smtClean="0"/>
              <a:t>8/29/11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FFDEB-DD00-46A2-87B9-90688E82221D}" type="slidenum">
              <a:rPr lang="en-US" smtClean="0"/>
              <a:t>‹#›</a:t>
            </a:fld>
            <a:endParaRPr lang="en-US"/>
          </a:p>
        </p:txBody>
      </p:sp>
    </p:spTree>
    <p:extLst>
      <p:ext uri="{BB962C8B-B14F-4D97-AF65-F5344CB8AC3E}">
        <p14:creationId xmlns:p14="http://schemas.microsoft.com/office/powerpoint/2010/main" val="1822806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gfmer.ch/TMCAM/Atlas_medicinal_plants/Images/mp0101.jpg" TargetMode="External"/><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2.jpeg"/><Relationship Id="rId5" Type="http://schemas.openxmlformats.org/officeDocument/2006/relationships/hyperlink" Target="http://upload.wikimedia.org/wikipedia/en/9/93/University_of_Washington_Seal.png" TargetMode="External"/><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d/d3/IBM_Blue_Gene_P_supercomputer.jpg" TargetMode="Externa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en/9/93/University_of_Washington_Seal.png"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en/9/93/University_of_Washington_Seal.png"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en/9/93/University_of_Washington_Seal.png"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en/9/93/University_of_Washington_Seal.png" TargetMode="Externa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5.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gsrv.gocomics.com/dim/?fh=2e56fded9959135a0a47dfd24460d9af&amp;w=450.0" TargetMode="External"/><Relationship Id="rId3"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Image:Fortran_acs_cover.jpeg" TargetMode="External"/><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History of GIS\Computers\IBM Brochur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87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ctrTitle"/>
          </p:nvPr>
        </p:nvSpPr>
        <p:spPr>
          <a:xfrm>
            <a:off x="1143000" y="217488"/>
            <a:ext cx="7618412" cy="2757487"/>
          </a:xfrm>
          <a:solidFill>
            <a:schemeClr val="bg1">
              <a:lumMod val="65000"/>
              <a:alpha val="75000"/>
            </a:schemeClr>
          </a:solidFill>
        </p:spPr>
        <p:txBody>
          <a:bodyPr lIns="91440" tIns="182880" rIns="182880" bIns="182880">
            <a:normAutofit fontScale="90000"/>
          </a:bodyPr>
          <a:lstStyle/>
          <a:p>
            <a:pPr algn="r" eaLnBrk="1" hangingPunct="1">
              <a:defRPr/>
            </a:pPr>
            <a:r>
              <a:rPr lang="en-US" sz="4900" dirty="0" smtClean="0">
                <a:solidFill>
                  <a:schemeClr val="bg1"/>
                </a:solidFill>
                <a:latin typeface="Calibri" pitchFamily="34" charset="0"/>
              </a:rPr>
              <a:t>Underexplored Research Topics</a:t>
            </a:r>
            <a:br>
              <a:rPr lang="en-US" sz="4900" dirty="0" smtClean="0">
                <a:solidFill>
                  <a:schemeClr val="bg1"/>
                </a:solidFill>
                <a:latin typeface="Calibri" pitchFamily="34" charset="0"/>
              </a:rPr>
            </a:br>
            <a:r>
              <a:rPr lang="en-US" sz="4900" dirty="0" smtClean="0">
                <a:solidFill>
                  <a:schemeClr val="bg1"/>
                </a:solidFill>
                <a:latin typeface="Calibri" pitchFamily="34" charset="0"/>
              </a:rPr>
              <a:t>An Industry Perspective</a:t>
            </a:r>
            <a:r>
              <a:rPr lang="en-US" sz="3200" dirty="0" smtClean="0">
                <a:solidFill>
                  <a:schemeClr val="bg1"/>
                </a:solidFill>
                <a:latin typeface="Calibri" pitchFamily="34" charset="0"/>
                <a:ea typeface="+mj-ea"/>
              </a:rPr>
              <a:t/>
            </a:r>
            <a:br>
              <a:rPr lang="en-US" sz="3200" dirty="0" smtClean="0">
                <a:solidFill>
                  <a:schemeClr val="bg1"/>
                </a:solidFill>
                <a:latin typeface="Calibri" pitchFamily="34" charset="0"/>
                <a:ea typeface="+mj-ea"/>
              </a:rPr>
            </a:br>
            <a:r>
              <a:rPr lang="en-US" sz="3200" dirty="0" smtClean="0">
                <a:solidFill>
                  <a:schemeClr val="bg1"/>
                </a:solidFill>
                <a:latin typeface="Calibri" pitchFamily="34" charset="0"/>
                <a:ea typeface="+mj-ea"/>
              </a:rPr>
              <a:t/>
            </a:r>
            <a:br>
              <a:rPr lang="en-US" sz="3200" dirty="0" smtClean="0">
                <a:solidFill>
                  <a:schemeClr val="bg1"/>
                </a:solidFill>
                <a:latin typeface="Calibri" pitchFamily="34" charset="0"/>
                <a:ea typeface="+mj-ea"/>
              </a:rPr>
            </a:br>
            <a:r>
              <a:rPr lang="en-US" sz="3100" dirty="0" smtClean="0">
                <a:solidFill>
                  <a:schemeClr val="bg1"/>
                </a:solidFill>
                <a:latin typeface="Calibri" pitchFamily="34" charset="0"/>
              </a:rPr>
              <a:t>Erik Hoel</a:t>
            </a:r>
            <a:br>
              <a:rPr lang="en-US" sz="3100" dirty="0" smtClean="0">
                <a:solidFill>
                  <a:schemeClr val="bg1"/>
                </a:solidFill>
                <a:latin typeface="Calibri" pitchFamily="34" charset="0"/>
              </a:rPr>
            </a:br>
            <a:r>
              <a:rPr lang="en-US" sz="3100" dirty="0" err="1" smtClean="0">
                <a:solidFill>
                  <a:schemeClr val="bg1"/>
                </a:solidFill>
                <a:latin typeface="Calibri" pitchFamily="34" charset="0"/>
              </a:rPr>
              <a:t>esri</a:t>
            </a:r>
            <a:endParaRPr lang="en-US" sz="3100" dirty="0" smtClean="0">
              <a:solidFill>
                <a:schemeClr val="bg1"/>
              </a:solidFill>
              <a:latin typeface="Calibri" pitchFamily="34" charset="0"/>
            </a:endParaRPr>
          </a:p>
        </p:txBody>
      </p:sp>
      <p:sp>
        <p:nvSpPr>
          <p:cNvPr id="5124" name="Text Box 6"/>
          <p:cNvSpPr txBox="1">
            <a:spLocks noChangeArrowheads="1"/>
          </p:cNvSpPr>
          <p:nvPr/>
        </p:nvSpPr>
        <p:spPr bwMode="auto">
          <a:xfrm>
            <a:off x="0" y="6408738"/>
            <a:ext cx="5160963" cy="369887"/>
          </a:xfrm>
          <a:prstGeom prst="rect">
            <a:avLst/>
          </a:prstGeom>
          <a:noFill/>
          <a:ln w="3175" algn="ctr">
            <a:noFill/>
            <a:miter lim="800000"/>
            <a:headEnd/>
            <a:tailEnd/>
          </a:ln>
        </p:spPr>
        <p:txBody>
          <a:bodyPr>
            <a:spAutoFit/>
          </a:bodyPr>
          <a:lstStyle/>
          <a:p>
            <a:pPr algn="ctr" eaLnBrk="0" hangingPunct="0">
              <a:defRPr/>
            </a:pPr>
            <a:r>
              <a:rPr lang="en-US" dirty="0" err="1">
                <a:solidFill>
                  <a:schemeClr val="bg1">
                    <a:lumMod val="75000"/>
                  </a:schemeClr>
                </a:solidFill>
                <a:latin typeface="Calibri" pitchFamily="34" charset="0"/>
                <a:ea typeface="ＭＳ Ｐゴシック" pitchFamily="34" charset="-128"/>
              </a:rPr>
              <a:t>e</a:t>
            </a:r>
            <a:r>
              <a:rPr lang="en-US" sz="1800" dirty="0" err="1" smtClean="0">
                <a:solidFill>
                  <a:schemeClr val="bg1">
                    <a:lumMod val="75000"/>
                  </a:schemeClr>
                </a:solidFill>
                <a:latin typeface="Calibri" pitchFamily="34" charset="0"/>
                <a:ea typeface="ＭＳ Ｐゴシック" pitchFamily="34" charset="-128"/>
              </a:rPr>
              <a:t>sri</a:t>
            </a:r>
            <a:r>
              <a:rPr lang="en-US" sz="1800" dirty="0" smtClean="0">
                <a:solidFill>
                  <a:schemeClr val="bg1">
                    <a:lumMod val="75000"/>
                  </a:schemeClr>
                </a:solidFill>
                <a:latin typeface="Calibri" pitchFamily="34" charset="0"/>
                <a:ea typeface="ＭＳ Ｐゴシック" pitchFamily="34" charset="-128"/>
              </a:rPr>
              <a:t> </a:t>
            </a:r>
            <a:r>
              <a:rPr lang="en-US" sz="1800" dirty="0">
                <a:solidFill>
                  <a:schemeClr val="bg1">
                    <a:lumMod val="75000"/>
                  </a:schemeClr>
                </a:solidFill>
                <a:latin typeface="Calibri" pitchFamily="34" charset="0"/>
                <a:ea typeface="ＭＳ Ｐゴシック" pitchFamily="34" charset="-128"/>
              </a:rPr>
              <a:t>Super Secret </a:t>
            </a:r>
            <a:r>
              <a:rPr lang="en-US" sz="1800" dirty="0" smtClean="0">
                <a:solidFill>
                  <a:schemeClr val="bg1">
                    <a:lumMod val="75000"/>
                  </a:schemeClr>
                </a:solidFill>
                <a:latin typeface="Calibri" pitchFamily="34" charset="0"/>
                <a:ea typeface="ＭＳ Ｐゴシック" pitchFamily="34" charset="-128"/>
              </a:rPr>
              <a:t>Research Laboratory</a:t>
            </a:r>
            <a:r>
              <a:rPr lang="en-US" sz="1800" dirty="0">
                <a:solidFill>
                  <a:schemeClr val="bg1">
                    <a:lumMod val="75000"/>
                  </a:schemeClr>
                </a:solidFill>
                <a:latin typeface="Calibri" pitchFamily="34" charset="0"/>
                <a:ea typeface="ＭＳ Ｐゴシック" pitchFamily="34" charset="-128"/>
              </a:rPr>
              <a:t>, </a:t>
            </a:r>
            <a:r>
              <a:rPr lang="en-US" dirty="0" smtClean="0">
                <a:solidFill>
                  <a:schemeClr val="bg1">
                    <a:lumMod val="75000"/>
                  </a:schemeClr>
                </a:solidFill>
                <a:latin typeface="Calibri" pitchFamily="34" charset="0"/>
                <a:ea typeface="ＭＳ Ｐゴシック" pitchFamily="34" charset="-128"/>
              </a:rPr>
              <a:t>August</a:t>
            </a:r>
            <a:r>
              <a:rPr lang="en-US" sz="1800" dirty="0" smtClean="0">
                <a:solidFill>
                  <a:schemeClr val="bg1">
                    <a:lumMod val="75000"/>
                  </a:schemeClr>
                </a:solidFill>
                <a:latin typeface="Calibri" pitchFamily="34" charset="0"/>
                <a:ea typeface="ＭＳ Ｐゴシック" pitchFamily="34" charset="-128"/>
              </a:rPr>
              <a:t> </a:t>
            </a:r>
            <a:r>
              <a:rPr lang="en-US" sz="1800" dirty="0">
                <a:solidFill>
                  <a:schemeClr val="bg1">
                    <a:lumMod val="75000"/>
                  </a:schemeClr>
                </a:solidFill>
                <a:latin typeface="Calibri" pitchFamily="34" charset="0"/>
                <a:ea typeface="ＭＳ Ｐゴシック" pitchFamily="34" charset="-128"/>
              </a:rPr>
              <a:t>2011</a:t>
            </a:r>
          </a:p>
        </p:txBody>
      </p:sp>
    </p:spTree>
    <p:extLst>
      <p:ext uri="{BB962C8B-B14F-4D97-AF65-F5344CB8AC3E}">
        <p14:creationId xmlns:p14="http://schemas.microsoft.com/office/powerpoint/2010/main" val="2727182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7" descr="pr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4800"/>
            <a:ext cx="1143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2"/>
          <p:cNvSpPr>
            <a:spLocks noGrp="1" noChangeArrowheads="1"/>
          </p:cNvSpPr>
          <p:nvPr>
            <p:ph type="title"/>
          </p:nvPr>
        </p:nvSpPr>
        <p:spPr/>
        <p:txBody>
          <a:bodyPr/>
          <a:lstStyle/>
          <a:p>
            <a:r>
              <a:rPr lang="en-US" smtClean="0"/>
              <a:t>1962</a:t>
            </a:r>
          </a:p>
        </p:txBody>
      </p:sp>
      <p:sp>
        <p:nvSpPr>
          <p:cNvPr id="100356" name="Rectangle 3"/>
          <p:cNvSpPr>
            <a:spLocks noGrp="1" noChangeArrowheads="1"/>
          </p:cNvSpPr>
          <p:nvPr>
            <p:ph type="body" idx="1"/>
          </p:nvPr>
        </p:nvSpPr>
        <p:spPr>
          <a:xfrm>
            <a:off x="457200" y="1600200"/>
            <a:ext cx="8229600" cy="5029200"/>
          </a:xfrm>
        </p:spPr>
        <p:txBody>
          <a:bodyPr/>
          <a:lstStyle/>
          <a:p>
            <a:pPr>
              <a:lnSpc>
                <a:spcPct val="90000"/>
              </a:lnSpc>
            </a:pPr>
            <a:r>
              <a:rPr lang="en-US" sz="2800" smtClean="0"/>
              <a:t>Max Waters and Franklyn Perring (Biological Records Centre - BRC) author the </a:t>
            </a:r>
            <a:r>
              <a:rPr lang="en-US" sz="2800" b="1" i="1" smtClean="0"/>
              <a:t>Atlas of British Flora</a:t>
            </a:r>
          </a:p>
          <a:p>
            <a:pPr lvl="1">
              <a:lnSpc>
                <a:spcPct val="90000"/>
              </a:lnSpc>
            </a:pPr>
            <a:r>
              <a:rPr lang="en-US" sz="2400" smtClean="0"/>
              <a:t>BRC held the atlas data on record cards and punched cards</a:t>
            </a:r>
          </a:p>
          <a:p>
            <a:pPr lvl="1">
              <a:lnSpc>
                <a:spcPct val="90000"/>
              </a:lnSpc>
            </a:pPr>
            <a:r>
              <a:rPr lang="en-US" sz="2400" smtClean="0"/>
              <a:t>~1700 species</a:t>
            </a:r>
          </a:p>
          <a:p>
            <a:pPr lvl="1">
              <a:lnSpc>
                <a:spcPct val="90000"/>
              </a:lnSpc>
            </a:pPr>
            <a:r>
              <a:rPr lang="en-US" sz="2400" smtClean="0"/>
              <a:t>Used mechanical equipment for </a:t>
            </a:r>
            <a:br>
              <a:rPr lang="en-US" sz="2400" smtClean="0"/>
            </a:br>
            <a:r>
              <a:rPr lang="en-US" sz="2400" smtClean="0"/>
              <a:t>data-processing, using 40-column </a:t>
            </a:r>
            <a:br>
              <a:rPr lang="en-US" sz="2400" smtClean="0"/>
            </a:br>
            <a:r>
              <a:rPr lang="en-US" sz="2400" smtClean="0"/>
              <a:t>punched cards</a:t>
            </a:r>
          </a:p>
          <a:p>
            <a:pPr lvl="1">
              <a:lnSpc>
                <a:spcPct val="90000"/>
              </a:lnSpc>
            </a:pPr>
            <a:r>
              <a:rPr lang="en-US" sz="2400" b="1" smtClean="0"/>
              <a:t>One of the earliest machine </a:t>
            </a:r>
            <a:br>
              <a:rPr lang="en-US" sz="2400" b="1" smtClean="0"/>
            </a:br>
            <a:r>
              <a:rPr lang="en-US" sz="2400" b="1" smtClean="0"/>
              <a:t>readable geographical </a:t>
            </a:r>
            <a:br>
              <a:rPr lang="en-US" sz="2400" b="1" smtClean="0"/>
            </a:br>
            <a:r>
              <a:rPr lang="en-US" sz="2400" b="1" smtClean="0"/>
              <a:t>databases</a:t>
            </a:r>
            <a:endParaRPr lang="en-US" sz="2400" smtClean="0"/>
          </a:p>
        </p:txBody>
      </p:sp>
      <p:pic>
        <p:nvPicPr>
          <p:cNvPr id="100357" name="Picture 5" descr="perring_wal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313" y="3009900"/>
            <a:ext cx="3341687"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16FFDEB-DD00-46A2-87B9-90688E82221D}" type="slidenum">
              <a:rPr lang="en-US" smtClean="0"/>
              <a:pPr/>
              <a:t>10</a:t>
            </a:fld>
            <a:endParaRPr lang="en-US"/>
          </a:p>
        </p:txBody>
      </p:sp>
    </p:spTree>
    <p:extLst>
      <p:ext uri="{BB962C8B-B14F-4D97-AF65-F5344CB8AC3E}">
        <p14:creationId xmlns:p14="http://schemas.microsoft.com/office/powerpoint/2010/main" val="18280102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1" descr="image of the Anderson Me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00600"/>
            <a:ext cx="666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5" descr="tomlinson.jpg (31057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463" y="76200"/>
            <a:ext cx="19510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2"/>
          <p:cNvSpPr>
            <a:spLocks noGrp="1" noChangeArrowheads="1"/>
          </p:cNvSpPr>
          <p:nvPr>
            <p:ph type="title"/>
          </p:nvPr>
        </p:nvSpPr>
        <p:spPr/>
        <p:txBody>
          <a:bodyPr/>
          <a:lstStyle/>
          <a:p>
            <a:pPr eaLnBrk="1" hangingPunct="1"/>
            <a:r>
              <a:rPr lang="en-US" smtClean="0"/>
              <a:t>1963</a:t>
            </a:r>
          </a:p>
        </p:txBody>
      </p:sp>
      <p:sp>
        <p:nvSpPr>
          <p:cNvPr id="107526" name="Rectangle 3"/>
          <p:cNvSpPr>
            <a:spLocks noGrp="1" noChangeArrowheads="1"/>
          </p:cNvSpPr>
          <p:nvPr>
            <p:ph type="body" idx="1"/>
          </p:nvPr>
        </p:nvSpPr>
        <p:spPr>
          <a:xfrm>
            <a:off x="457200" y="1600200"/>
            <a:ext cx="8534400" cy="5181600"/>
          </a:xfrm>
        </p:spPr>
        <p:txBody>
          <a:bodyPr/>
          <a:lstStyle/>
          <a:p>
            <a:pPr eaLnBrk="1" hangingPunct="1"/>
            <a:r>
              <a:rPr lang="en-US" sz="2800" dirty="0" smtClean="0"/>
              <a:t>Development of </a:t>
            </a:r>
            <a:r>
              <a:rPr lang="en-US" sz="2800" b="1" dirty="0" smtClean="0"/>
              <a:t>CGIS (Canada </a:t>
            </a:r>
            <a:br>
              <a:rPr lang="en-US" sz="2800" b="1" dirty="0" smtClean="0"/>
            </a:br>
            <a:r>
              <a:rPr lang="en-US" sz="2800" b="1" dirty="0" smtClean="0"/>
              <a:t>Geographic Information System) </a:t>
            </a:r>
            <a:r>
              <a:rPr lang="en-US" sz="2800" dirty="0" smtClean="0"/>
              <a:t>starts, </a:t>
            </a:r>
            <a:br>
              <a:rPr lang="en-US" sz="2800" dirty="0" smtClean="0"/>
            </a:br>
            <a:r>
              <a:rPr lang="en-US" sz="2800" dirty="0" smtClean="0"/>
              <a:t>led by </a:t>
            </a:r>
            <a:r>
              <a:rPr lang="en-US" sz="2800" b="1" dirty="0" smtClean="0"/>
              <a:t>Roger Tomlinson</a:t>
            </a:r>
          </a:p>
          <a:p>
            <a:pPr lvl="1" eaLnBrk="1" hangingPunct="1"/>
            <a:r>
              <a:rPr lang="en-US" sz="2400" dirty="0" smtClean="0"/>
              <a:t>System was needed to analyze Canada's national land inventory and pioneered many aspects of GIS</a:t>
            </a:r>
          </a:p>
          <a:p>
            <a:pPr lvl="1" eaLnBrk="1" hangingPunct="1"/>
            <a:r>
              <a:rPr lang="en-US" sz="2400" dirty="0" smtClean="0"/>
              <a:t>A very significant milestone</a:t>
            </a:r>
          </a:p>
          <a:p>
            <a:pPr lvl="1" eaLnBrk="1" hangingPunct="1"/>
            <a:r>
              <a:rPr lang="en-US" sz="2400" dirty="0" smtClean="0"/>
              <a:t>First widespread use of “geographic </a:t>
            </a:r>
            <a:br>
              <a:rPr lang="en-US" sz="2400" dirty="0" smtClean="0"/>
            </a:br>
            <a:r>
              <a:rPr lang="en-US" sz="2400" dirty="0" smtClean="0"/>
              <a:t>information system” terminology (1966)</a:t>
            </a:r>
          </a:p>
          <a:p>
            <a:pPr lvl="1" eaLnBrk="1" hangingPunct="1"/>
            <a:r>
              <a:rPr lang="en-US" sz="2400" dirty="0" smtClean="0"/>
              <a:t>Over 40 people actively involved in  </a:t>
            </a:r>
            <a:br>
              <a:rPr lang="en-US" sz="2400" dirty="0" smtClean="0"/>
            </a:br>
            <a:r>
              <a:rPr lang="en-US" sz="2400" dirty="0" smtClean="0"/>
              <a:t>developing CGIS between 1960-1969</a:t>
            </a:r>
          </a:p>
          <a:p>
            <a:pPr lvl="1" eaLnBrk="1" hangingPunct="1"/>
            <a:r>
              <a:rPr lang="en-US" sz="2400" dirty="0" smtClean="0"/>
              <a:t>Built by IBM under contract to</a:t>
            </a:r>
            <a:br>
              <a:rPr lang="en-US" sz="2400" dirty="0" smtClean="0"/>
            </a:br>
            <a:r>
              <a:rPr lang="en-US" sz="2400" dirty="0" smtClean="0"/>
              <a:t>the Canada Land Inventory</a:t>
            </a:r>
          </a:p>
        </p:txBody>
      </p:sp>
      <p:sp>
        <p:nvSpPr>
          <p:cNvPr id="107527" name="Text Box 7"/>
          <p:cNvSpPr txBox="1">
            <a:spLocks noChangeArrowheads="1"/>
          </p:cNvSpPr>
          <p:nvPr/>
        </p:nvSpPr>
        <p:spPr bwMode="auto">
          <a:xfrm>
            <a:off x="7370763" y="2514600"/>
            <a:ext cx="1058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1600">
                <a:latin typeface="Calibri" pitchFamily="34" charset="0"/>
              </a:rPr>
              <a:t>Tomlinson</a:t>
            </a:r>
          </a:p>
        </p:txBody>
      </p:sp>
      <p:sp>
        <p:nvSpPr>
          <p:cNvPr id="107528" name="Text Box 8"/>
          <p:cNvSpPr txBox="1">
            <a:spLocks noChangeArrowheads="1"/>
          </p:cNvSpPr>
          <p:nvPr/>
        </p:nvSpPr>
        <p:spPr bwMode="auto">
          <a:xfrm>
            <a:off x="6854825" y="4987925"/>
            <a:ext cx="2422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1400">
                <a:latin typeface="Calibri" pitchFamily="34" charset="0"/>
              </a:rPr>
              <a:t>Roger won the </a:t>
            </a:r>
            <a:r>
              <a:rPr lang="en-US" sz="1400">
                <a:solidFill>
                  <a:schemeClr val="accent2"/>
                </a:solidFill>
                <a:latin typeface="Calibri" pitchFamily="34" charset="0"/>
              </a:rPr>
              <a:t>1995 </a:t>
            </a:r>
          </a:p>
          <a:p>
            <a:pPr eaLnBrk="1" hangingPunct="1"/>
            <a:r>
              <a:rPr lang="en-US" sz="1400">
                <a:solidFill>
                  <a:srgbClr val="000099"/>
                </a:solidFill>
                <a:latin typeface="Calibri" pitchFamily="34" charset="0"/>
              </a:rPr>
              <a:t>Anderson Medal of Honor</a:t>
            </a:r>
            <a:endParaRPr lang="en-US" sz="1400">
              <a:latin typeface="Calibri" pitchFamily="34" charset="0"/>
            </a:endParaRPr>
          </a:p>
          <a:p>
            <a:pPr eaLnBrk="1" hangingPunct="1"/>
            <a:r>
              <a:rPr lang="en-US" sz="1000" i="1">
                <a:latin typeface="Calibri" pitchFamily="34" charset="0"/>
              </a:rPr>
              <a:t>Association of American Geographers</a:t>
            </a:r>
          </a:p>
        </p:txBody>
      </p:sp>
      <p:pic>
        <p:nvPicPr>
          <p:cNvPr id="107532" name="Picture 8" descr="n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2300" y="60198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3" name="Text Box 11"/>
          <p:cNvSpPr txBox="1">
            <a:spLocks noChangeArrowheads="1"/>
          </p:cNvSpPr>
          <p:nvPr/>
        </p:nvSpPr>
        <p:spPr bwMode="auto">
          <a:xfrm>
            <a:off x="6156875" y="6027738"/>
            <a:ext cx="29559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1400">
                <a:latin typeface="Calibri" pitchFamily="34" charset="0"/>
              </a:rPr>
              <a:t>Roger won the </a:t>
            </a:r>
          </a:p>
          <a:p>
            <a:pPr eaLnBrk="1" hangingPunct="1"/>
            <a:r>
              <a:rPr lang="en-US" sz="1400">
                <a:solidFill>
                  <a:srgbClr val="336699"/>
                </a:solidFill>
                <a:latin typeface="Calibri" pitchFamily="34" charset="0"/>
              </a:rPr>
              <a:t>Alexander Graham Bell Medal </a:t>
            </a:r>
          </a:p>
          <a:p>
            <a:pPr eaLnBrk="1" hangingPunct="1"/>
            <a:r>
              <a:rPr lang="en-US" sz="1000" i="1">
                <a:latin typeface="Calibri" pitchFamily="34" charset="0"/>
              </a:rPr>
              <a:t>Extraordinary Achievement in Geographic Research</a:t>
            </a:r>
            <a:endParaRPr lang="en-US" sz="1000" i="1">
              <a:solidFill>
                <a:srgbClr val="CC9900"/>
              </a:solidFill>
              <a:latin typeface="Calibri" pitchFamily="34" charset="0"/>
            </a:endParaRPr>
          </a:p>
        </p:txBody>
      </p:sp>
      <p:pic>
        <p:nvPicPr>
          <p:cNvPr id="107534" name="Picture 6" descr="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721100"/>
            <a:ext cx="12684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5" name="Text Box 8"/>
          <p:cNvSpPr txBox="1">
            <a:spLocks noChangeArrowheads="1"/>
          </p:cNvSpPr>
          <p:nvPr/>
        </p:nvSpPr>
        <p:spPr bwMode="auto">
          <a:xfrm>
            <a:off x="7178675" y="3778250"/>
            <a:ext cx="1965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1400">
                <a:latin typeface="Calibri" pitchFamily="34" charset="0"/>
              </a:rPr>
              <a:t>Roger became a charter</a:t>
            </a:r>
          </a:p>
          <a:p>
            <a:pPr eaLnBrk="1" hangingPunct="1"/>
            <a:r>
              <a:rPr lang="en-US" sz="1400">
                <a:latin typeface="Calibri" pitchFamily="34" charset="0"/>
              </a:rPr>
              <a:t>member in 2005 of the </a:t>
            </a:r>
            <a:endParaRPr lang="en-US" sz="1400">
              <a:solidFill>
                <a:srgbClr val="CC9900"/>
              </a:solidFill>
              <a:latin typeface="Calibri" pitchFamily="34" charset="0"/>
            </a:endParaRPr>
          </a:p>
          <a:p>
            <a:pPr eaLnBrk="1" hangingPunct="1"/>
            <a:r>
              <a:rPr lang="en-US" sz="1400">
                <a:solidFill>
                  <a:srgbClr val="006600"/>
                </a:solidFill>
                <a:latin typeface="Calibri" pitchFamily="34" charset="0"/>
              </a:rPr>
              <a:t>URISA Hall of Fame</a:t>
            </a:r>
          </a:p>
        </p:txBody>
      </p:sp>
      <p:sp>
        <p:nvSpPr>
          <p:cNvPr id="16" name="TextBox 15"/>
          <p:cNvSpPr txBox="1"/>
          <p:nvPr/>
        </p:nvSpPr>
        <p:spPr>
          <a:xfrm>
            <a:off x="304800" y="404812"/>
            <a:ext cx="2971800" cy="830997"/>
          </a:xfrm>
          <a:prstGeom prst="rect">
            <a:avLst/>
          </a:prstGeom>
          <a:solidFill>
            <a:schemeClr val="bg1">
              <a:lumMod val="95000"/>
            </a:schemeClr>
          </a:solidFill>
          <a:ln>
            <a:solidFill>
              <a:schemeClr val="tx1"/>
            </a:solidFill>
          </a:ln>
          <a:effectLst>
            <a:outerShdw blurRad="50800" dist="127000" dir="2700000" algn="tl" rotWithShape="0">
              <a:prstClr val="black">
                <a:alpha val="40000"/>
              </a:prstClr>
            </a:outerShdw>
          </a:effectLst>
        </p:spPr>
        <p:txBody>
          <a:bodyPr wrap="square">
            <a:spAutoFit/>
          </a:bodyPr>
          <a:lstStyle/>
          <a:p>
            <a:pPr>
              <a:defRPr/>
            </a:pPr>
            <a:r>
              <a:rPr lang="en-US" sz="1600" b="0" i="1" dirty="0">
                <a:latin typeface="+mn-lt"/>
              </a:rPr>
              <a:t>“[Tomlinson is] generally recognized as the ‘father of GIS’.”</a:t>
            </a:r>
          </a:p>
          <a:p>
            <a:pPr>
              <a:defRPr/>
            </a:pPr>
            <a:r>
              <a:rPr lang="en-US" sz="1600" b="0" dirty="0">
                <a:latin typeface="+mn-lt"/>
              </a:rPr>
              <a:t>- URISA Hall of Fame</a:t>
            </a:r>
          </a:p>
        </p:txBody>
      </p:sp>
      <p:sp>
        <p:nvSpPr>
          <p:cNvPr id="17"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11</a:t>
            </a:fld>
            <a:endParaRPr lang="en-US"/>
          </a:p>
        </p:txBody>
      </p:sp>
    </p:spTree>
    <p:extLst>
      <p:ext uri="{BB962C8B-B14F-4D97-AF65-F5344CB8AC3E}">
        <p14:creationId xmlns:p14="http://schemas.microsoft.com/office/powerpoint/2010/main" val="610581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n-US" smtClean="0"/>
              <a:t>CGIS</a:t>
            </a:r>
          </a:p>
        </p:txBody>
      </p:sp>
      <p:sp>
        <p:nvSpPr>
          <p:cNvPr id="108548" name="Rectangle 3"/>
          <p:cNvSpPr>
            <a:spLocks noGrp="1" noChangeArrowheads="1"/>
          </p:cNvSpPr>
          <p:nvPr>
            <p:ph type="body" idx="1"/>
          </p:nvPr>
        </p:nvSpPr>
        <p:spPr>
          <a:xfrm>
            <a:off x="457200" y="1600200"/>
            <a:ext cx="8229600" cy="5257800"/>
          </a:xfrm>
        </p:spPr>
        <p:txBody>
          <a:bodyPr/>
          <a:lstStyle/>
          <a:p>
            <a:pPr eaLnBrk="1" hangingPunct="1"/>
            <a:r>
              <a:rPr lang="en-US" sz="2800" smtClean="0"/>
              <a:t>Advances pioneered by </a:t>
            </a:r>
            <a:r>
              <a:rPr lang="en-US" sz="2800" b="1" smtClean="0"/>
              <a:t>CGIS</a:t>
            </a:r>
          </a:p>
          <a:p>
            <a:pPr lvl="1" eaLnBrk="1" hangingPunct="1"/>
            <a:r>
              <a:rPr lang="en-US" sz="2400" smtClean="0"/>
              <a:t>First cartographic scanner (48”)</a:t>
            </a:r>
          </a:p>
          <a:p>
            <a:pPr lvl="1" eaLnBrk="1" hangingPunct="1"/>
            <a:r>
              <a:rPr lang="en-US" sz="2400" smtClean="0"/>
              <a:t>Raster to topological vector conversion (</a:t>
            </a:r>
            <a:r>
              <a:rPr lang="en-US" sz="2400" b="1" smtClean="0"/>
              <a:t>Don Lever</a:t>
            </a:r>
            <a:r>
              <a:rPr lang="en-US" sz="2400" smtClean="0"/>
              <a:t>)</a:t>
            </a:r>
          </a:p>
          <a:p>
            <a:pPr lvl="1" eaLnBrk="1" hangingPunct="1"/>
            <a:r>
              <a:rPr lang="en-US" sz="2400" smtClean="0"/>
              <a:t>Integration of scanning, digitizing, and keypunch data encoding</a:t>
            </a:r>
          </a:p>
          <a:p>
            <a:pPr lvl="1" eaLnBrk="1" hangingPunct="1"/>
            <a:r>
              <a:rPr lang="en-US" sz="2400" smtClean="0"/>
              <a:t>Morton coding (indexing) and compression (</a:t>
            </a:r>
            <a:r>
              <a:rPr lang="en-US" sz="2400" b="1" smtClean="0"/>
              <a:t>Guy Morton</a:t>
            </a:r>
            <a:r>
              <a:rPr lang="en-US" sz="2400" smtClean="0"/>
              <a:t>)</a:t>
            </a:r>
          </a:p>
          <a:p>
            <a:pPr lvl="1" eaLnBrk="1" hangingPunct="1"/>
            <a:r>
              <a:rPr lang="en-US" sz="2400" smtClean="0"/>
              <a:t>Topological coding of boundaries (first known use of the link/node concept); attaching polygon attributes to points (spaghetti and meatballs)</a:t>
            </a:r>
          </a:p>
          <a:p>
            <a:pPr lvl="1" eaLnBrk="1" hangingPunct="1"/>
            <a:r>
              <a:rPr lang="en-US" sz="2400" smtClean="0"/>
              <a:t>Automated edge matching across tiles/sheets</a:t>
            </a:r>
          </a:p>
          <a:p>
            <a:pPr lvl="1" eaLnBrk="1" hangingPunct="1"/>
            <a:r>
              <a:rPr lang="en-US" sz="2400" smtClean="0"/>
              <a:t>Spatial coordinate systems</a:t>
            </a:r>
          </a:p>
          <a:p>
            <a:pPr lvl="1" eaLnBrk="1" hangingPunct="1"/>
            <a:r>
              <a:rPr lang="en-US" sz="2400" smtClean="0"/>
              <a:t>Command language for data overlay</a:t>
            </a:r>
          </a:p>
        </p:txBody>
      </p:sp>
      <p:pic>
        <p:nvPicPr>
          <p:cNvPr id="108549" name="Picture 4" descr="hend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25908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Text Box 6"/>
          <p:cNvSpPr txBox="1">
            <a:spLocks noChangeArrowheads="1"/>
          </p:cNvSpPr>
          <p:nvPr/>
        </p:nvSpPr>
        <p:spPr bwMode="auto">
          <a:xfrm>
            <a:off x="6934200" y="2254250"/>
            <a:ext cx="1527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1600">
                <a:latin typeface="Calibri" pitchFamily="34" charset="0"/>
              </a:rPr>
              <a:t>Paul Henderson</a:t>
            </a:r>
          </a:p>
        </p:txBody>
      </p:sp>
      <p:sp>
        <p:nvSpPr>
          <p:cNvPr id="8"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12</a:t>
            </a:fld>
            <a:endParaRPr lang="en-US"/>
          </a:p>
        </p:txBody>
      </p:sp>
    </p:spTree>
    <p:extLst>
      <p:ext uri="{BB962C8B-B14F-4D97-AF65-F5344CB8AC3E}">
        <p14:creationId xmlns:p14="http://schemas.microsoft.com/office/powerpoint/2010/main" val="11149979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wards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76200"/>
            <a:ext cx="18954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title"/>
          </p:nvPr>
        </p:nvSpPr>
        <p:spPr/>
        <p:txBody>
          <a:bodyPr/>
          <a:lstStyle/>
          <a:p>
            <a:pPr eaLnBrk="1" hangingPunct="1">
              <a:defRPr/>
            </a:pPr>
            <a:r>
              <a:rPr lang="en-US" smtClean="0">
                <a:latin typeface="+mn-lt"/>
              </a:rPr>
              <a:t>1963</a:t>
            </a:r>
          </a:p>
        </p:txBody>
      </p:sp>
      <p:sp>
        <p:nvSpPr>
          <p:cNvPr id="109573"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sz="2800" b="1" smtClean="0"/>
              <a:t>Edgar Horwood</a:t>
            </a:r>
            <a:r>
              <a:rPr lang="en-US" sz="2800" smtClean="0"/>
              <a:t> (Washington) conducts </a:t>
            </a:r>
            <a:br>
              <a:rPr lang="en-US" sz="2800" smtClean="0"/>
            </a:br>
            <a:r>
              <a:rPr lang="en-US" sz="2800" smtClean="0"/>
              <a:t>training workshop at Northwestern on his </a:t>
            </a:r>
            <a:r>
              <a:rPr lang="en-US" sz="2800" b="1" smtClean="0"/>
              <a:t>Card Mapping Program</a:t>
            </a:r>
            <a:r>
              <a:rPr lang="en-US" sz="2800" smtClean="0"/>
              <a:t> and Tape Mapping Program</a:t>
            </a:r>
          </a:p>
          <a:p>
            <a:pPr lvl="1" eaLnBrk="1" hangingPunct="1">
              <a:lnSpc>
                <a:spcPct val="90000"/>
              </a:lnSpc>
            </a:pPr>
            <a:r>
              <a:rPr lang="en-US" sz="2400" smtClean="0"/>
              <a:t>Programs displayed thematic data associated with statistical administrative zones</a:t>
            </a:r>
          </a:p>
          <a:p>
            <a:pPr lvl="1" eaLnBrk="1" hangingPunct="1">
              <a:lnSpc>
                <a:spcPct val="90000"/>
              </a:lnSpc>
            </a:pPr>
            <a:r>
              <a:rPr lang="en-US" sz="2400" smtClean="0"/>
              <a:t>Inspired </a:t>
            </a:r>
            <a:r>
              <a:rPr lang="en-US" sz="2400" b="1" smtClean="0"/>
              <a:t>Howard Fisher</a:t>
            </a:r>
            <a:r>
              <a:rPr lang="en-US" sz="2400" smtClean="0"/>
              <a:t> to create SYMAP</a:t>
            </a:r>
          </a:p>
          <a:p>
            <a:pPr eaLnBrk="1" hangingPunct="1">
              <a:lnSpc>
                <a:spcPct val="90000"/>
              </a:lnSpc>
            </a:pPr>
            <a:r>
              <a:rPr lang="en-US" sz="2800" smtClean="0"/>
              <a:t>Horwood led the creation of </a:t>
            </a:r>
            <a:r>
              <a:rPr lang="en-US" sz="2800" b="1" smtClean="0"/>
              <a:t>URISA</a:t>
            </a:r>
            <a:r>
              <a:rPr lang="en-US" sz="2800" smtClean="0"/>
              <a:t> and served as first president</a:t>
            </a:r>
          </a:p>
          <a:p>
            <a:pPr eaLnBrk="1" hangingPunct="1">
              <a:lnSpc>
                <a:spcPct val="90000"/>
              </a:lnSpc>
            </a:pPr>
            <a:r>
              <a:rPr lang="en-US" sz="2800" smtClean="0"/>
              <a:t>Prior to 1960, offered </a:t>
            </a:r>
            <a:r>
              <a:rPr lang="en-US" sz="2800" b="1" smtClean="0"/>
              <a:t>first academic course</a:t>
            </a:r>
            <a:r>
              <a:rPr lang="en-US" sz="2800" smtClean="0"/>
              <a:t> utilizing computer processing of geographic information (according to Nick Chrisman)</a:t>
            </a:r>
          </a:p>
        </p:txBody>
      </p:sp>
      <p:pic>
        <p:nvPicPr>
          <p:cNvPr id="109575" name="Picture 6" desc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5943600"/>
            <a:ext cx="12684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 Box 8"/>
          <p:cNvSpPr txBox="1">
            <a:spLocks noChangeArrowheads="1"/>
          </p:cNvSpPr>
          <p:nvPr/>
        </p:nvSpPr>
        <p:spPr bwMode="auto">
          <a:xfrm>
            <a:off x="7102475" y="5999163"/>
            <a:ext cx="19653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1400">
                <a:latin typeface="Calibri" pitchFamily="34" charset="0"/>
              </a:rPr>
              <a:t>Don became a charter</a:t>
            </a:r>
          </a:p>
          <a:p>
            <a:pPr eaLnBrk="1" hangingPunct="1"/>
            <a:r>
              <a:rPr lang="en-US" sz="1400">
                <a:latin typeface="Calibri" pitchFamily="34" charset="0"/>
              </a:rPr>
              <a:t>member in 2005 of the </a:t>
            </a:r>
            <a:endParaRPr lang="en-US" sz="1400">
              <a:solidFill>
                <a:srgbClr val="CC9900"/>
              </a:solidFill>
              <a:latin typeface="Calibri" pitchFamily="34" charset="0"/>
            </a:endParaRPr>
          </a:p>
          <a:p>
            <a:pPr eaLnBrk="1" hangingPunct="1"/>
            <a:r>
              <a:rPr lang="en-US" sz="1400">
                <a:solidFill>
                  <a:srgbClr val="006600"/>
                </a:solidFill>
                <a:latin typeface="Calibri" pitchFamily="34" charset="0"/>
              </a:rPr>
              <a:t>URISA Hall of Fame</a:t>
            </a:r>
          </a:p>
        </p:txBody>
      </p:sp>
      <p:pic>
        <p:nvPicPr>
          <p:cNvPr id="109577" name="Picture 9" descr="File:University of Washington Seal.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7450" y="2590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2523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Picture 4" descr="awards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76200"/>
            <a:ext cx="18954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title"/>
          </p:nvPr>
        </p:nvSpPr>
        <p:spPr/>
        <p:txBody>
          <a:bodyPr/>
          <a:lstStyle/>
          <a:p>
            <a:pPr eaLnBrk="1" hangingPunct="1">
              <a:defRPr/>
            </a:pPr>
            <a:r>
              <a:rPr lang="en-US" smtClean="0">
                <a:latin typeface="+mn-lt"/>
              </a:rPr>
              <a:t>Horwood’s Short Laws</a:t>
            </a:r>
          </a:p>
        </p:txBody>
      </p:sp>
      <p:sp>
        <p:nvSpPr>
          <p:cNvPr id="110597" name="Rectangle 3"/>
          <p:cNvSpPr>
            <a:spLocks noGrp="1" noChangeArrowheads="1"/>
          </p:cNvSpPr>
          <p:nvPr>
            <p:ph type="body" idx="1"/>
          </p:nvPr>
        </p:nvSpPr>
        <p:spPr>
          <a:xfrm>
            <a:off x="457200" y="1600200"/>
            <a:ext cx="8229600" cy="4953000"/>
          </a:xfrm>
        </p:spPr>
        <p:txBody>
          <a:bodyPr/>
          <a:lstStyle/>
          <a:p>
            <a:pPr marL="609600" indent="-609600" eaLnBrk="1" hangingPunct="1">
              <a:buFontTx/>
              <a:buAutoNum type="arabicPeriod"/>
            </a:pPr>
            <a:r>
              <a:rPr lang="en-US" sz="2800" b="1" smtClean="0"/>
              <a:t>Good data is the data you already have</a:t>
            </a:r>
          </a:p>
          <a:p>
            <a:pPr marL="609600" indent="-609600" eaLnBrk="1" hangingPunct="1">
              <a:buFontTx/>
              <a:buAutoNum type="arabicPeriod"/>
            </a:pPr>
            <a:r>
              <a:rPr lang="en-US" sz="2800" b="1" smtClean="0"/>
              <a:t>Bad data drives out good</a:t>
            </a:r>
          </a:p>
          <a:p>
            <a:pPr marL="609600" indent="-609600" eaLnBrk="1" hangingPunct="1">
              <a:buFontTx/>
              <a:buAutoNum type="arabicPeriod"/>
            </a:pPr>
            <a:r>
              <a:rPr lang="en-US" sz="2800" b="1" smtClean="0"/>
              <a:t>The data you have for the present crisis was collected to relate to the previous one</a:t>
            </a:r>
          </a:p>
          <a:p>
            <a:pPr marL="609600" indent="-609600" eaLnBrk="1" hangingPunct="1">
              <a:buFontTx/>
              <a:buAutoNum type="arabicPeriod"/>
            </a:pPr>
            <a:r>
              <a:rPr lang="en-US" sz="2800" smtClean="0"/>
              <a:t>The respectability of existing data grows with elapsed time and distance from the data source to the investigator</a:t>
            </a:r>
          </a:p>
          <a:p>
            <a:pPr marL="609600" indent="-609600" eaLnBrk="1" hangingPunct="1">
              <a:buFontTx/>
              <a:buAutoNum type="arabicPeriod"/>
            </a:pPr>
            <a:r>
              <a:rPr lang="en-US" sz="2800" smtClean="0"/>
              <a:t>Data can be moved from one office to another but it cannot be created or destroyed</a:t>
            </a:r>
          </a:p>
        </p:txBody>
      </p:sp>
      <p:sp>
        <p:nvSpPr>
          <p:cNvPr id="7"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14</a:t>
            </a:fld>
            <a:endParaRPr lang="en-US"/>
          </a:p>
        </p:txBody>
      </p:sp>
    </p:spTree>
    <p:extLst>
      <p:ext uri="{BB962C8B-B14F-4D97-AF65-F5344CB8AC3E}">
        <p14:creationId xmlns:p14="http://schemas.microsoft.com/office/powerpoint/2010/main" val="18602952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2" descr="awards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76200"/>
            <a:ext cx="18954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Grp="1" noChangeArrowheads="1"/>
          </p:cNvSpPr>
          <p:nvPr>
            <p:ph type="title"/>
          </p:nvPr>
        </p:nvSpPr>
        <p:spPr/>
        <p:txBody>
          <a:bodyPr/>
          <a:lstStyle/>
          <a:p>
            <a:pPr eaLnBrk="1" hangingPunct="1">
              <a:defRPr/>
            </a:pPr>
            <a:r>
              <a:rPr lang="en-US" smtClean="0">
                <a:latin typeface="+mn-lt"/>
              </a:rPr>
              <a:t>Horwood’s Short Laws</a:t>
            </a:r>
          </a:p>
        </p:txBody>
      </p:sp>
      <p:sp>
        <p:nvSpPr>
          <p:cNvPr id="111621" name="Rectangle 4"/>
          <p:cNvSpPr>
            <a:spLocks noGrp="1" noChangeArrowheads="1"/>
          </p:cNvSpPr>
          <p:nvPr>
            <p:ph type="body" idx="1"/>
          </p:nvPr>
        </p:nvSpPr>
        <p:spPr>
          <a:xfrm>
            <a:off x="457200" y="1600200"/>
            <a:ext cx="8229600" cy="4953000"/>
          </a:xfrm>
        </p:spPr>
        <p:txBody>
          <a:bodyPr/>
          <a:lstStyle/>
          <a:p>
            <a:pPr marL="609600" indent="-609600" eaLnBrk="1" hangingPunct="1">
              <a:buFontTx/>
              <a:buAutoNum type="arabicPeriod" startAt="6"/>
            </a:pPr>
            <a:r>
              <a:rPr lang="en-US" sz="2800" b="1" smtClean="0"/>
              <a:t>If you have the right data you have the </a:t>
            </a:r>
            <a:br>
              <a:rPr lang="en-US" sz="2800" b="1" smtClean="0"/>
            </a:br>
            <a:r>
              <a:rPr lang="en-US" sz="2800" b="1" smtClean="0"/>
              <a:t>wrong problem and vice versa</a:t>
            </a:r>
          </a:p>
          <a:p>
            <a:pPr marL="609600" indent="-609600" eaLnBrk="1" hangingPunct="1">
              <a:buFontTx/>
              <a:buAutoNum type="arabicPeriod" startAt="6"/>
            </a:pPr>
            <a:r>
              <a:rPr lang="en-US" sz="2800" smtClean="0"/>
              <a:t>The important thing is not what you do but how you measure it</a:t>
            </a:r>
          </a:p>
          <a:p>
            <a:pPr marL="609600" indent="-609600" eaLnBrk="1" hangingPunct="1">
              <a:buFontTx/>
              <a:buAutoNum type="arabicPeriod" startAt="6"/>
            </a:pPr>
            <a:r>
              <a:rPr lang="en-US" sz="2800" b="1" smtClean="0"/>
              <a:t>In complex systems there is no relationship between information gathered and the decision made</a:t>
            </a:r>
          </a:p>
          <a:p>
            <a:pPr marL="609600" indent="-609600" eaLnBrk="1" hangingPunct="1">
              <a:buFontTx/>
              <a:buAutoNum type="arabicPeriod" startAt="6"/>
            </a:pPr>
            <a:r>
              <a:rPr lang="en-US" sz="2800" smtClean="0"/>
              <a:t>Acquisition from knowledge is an exception</a:t>
            </a:r>
          </a:p>
          <a:p>
            <a:pPr marL="609600" indent="-609600" eaLnBrk="1" hangingPunct="1">
              <a:buFontTx/>
              <a:buAutoNum type="arabicPeriod" startAt="6"/>
            </a:pPr>
            <a:r>
              <a:rPr lang="en-US" sz="2800" b="1" smtClean="0"/>
              <a:t>Knowledge flows at half the rate at which academic courses proliferate</a:t>
            </a:r>
          </a:p>
        </p:txBody>
      </p:sp>
      <p:sp>
        <p:nvSpPr>
          <p:cNvPr id="7"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15</a:t>
            </a:fld>
            <a:endParaRPr lang="en-US"/>
          </a:p>
        </p:txBody>
      </p:sp>
    </p:spTree>
    <p:extLst>
      <p:ext uri="{BB962C8B-B14F-4D97-AF65-F5344CB8AC3E}">
        <p14:creationId xmlns:p14="http://schemas.microsoft.com/office/powerpoint/2010/main" val="16497316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76200"/>
            <a:ext cx="2286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362200"/>
            <a:ext cx="1447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Rectangle 2"/>
          <p:cNvSpPr>
            <a:spLocks noGrp="1" noChangeArrowheads="1"/>
          </p:cNvSpPr>
          <p:nvPr>
            <p:ph type="title"/>
          </p:nvPr>
        </p:nvSpPr>
        <p:spPr/>
        <p:txBody>
          <a:bodyPr/>
          <a:lstStyle/>
          <a:p>
            <a:pPr eaLnBrk="1" hangingPunct="1"/>
            <a:r>
              <a:rPr lang="en-US" smtClean="0"/>
              <a:t>1964</a:t>
            </a:r>
          </a:p>
        </p:txBody>
      </p:sp>
      <p:sp>
        <p:nvSpPr>
          <p:cNvPr id="121862" name="Rectangle 3"/>
          <p:cNvSpPr>
            <a:spLocks noGrp="1" noChangeArrowheads="1"/>
          </p:cNvSpPr>
          <p:nvPr>
            <p:ph type="body" idx="1"/>
          </p:nvPr>
        </p:nvSpPr>
        <p:spPr>
          <a:xfrm>
            <a:off x="457200" y="1600200"/>
            <a:ext cx="8229600" cy="5181600"/>
          </a:xfrm>
        </p:spPr>
        <p:txBody>
          <a:bodyPr/>
          <a:lstStyle/>
          <a:p>
            <a:pPr eaLnBrk="1" hangingPunct="1">
              <a:lnSpc>
                <a:spcPct val="90000"/>
              </a:lnSpc>
            </a:pPr>
            <a:r>
              <a:rPr lang="en-US" sz="2800" smtClean="0"/>
              <a:t>The </a:t>
            </a:r>
            <a:r>
              <a:rPr lang="en-US" sz="2800" b="1" smtClean="0"/>
              <a:t>Harvard Lab for Computer Graphics </a:t>
            </a:r>
            <a:br>
              <a:rPr lang="en-US" sz="2800" b="1" smtClean="0"/>
            </a:br>
            <a:r>
              <a:rPr lang="en-US" sz="2800" b="1" smtClean="0"/>
              <a:t>and Spatial Analysis</a:t>
            </a:r>
            <a:r>
              <a:rPr lang="en-US" sz="2800" smtClean="0"/>
              <a:t> was established by </a:t>
            </a:r>
            <a:br>
              <a:rPr lang="en-US" sz="2800" smtClean="0"/>
            </a:br>
            <a:r>
              <a:rPr lang="en-US" sz="2800" b="1" smtClean="0"/>
              <a:t>Howard Fisher</a:t>
            </a:r>
          </a:p>
          <a:p>
            <a:pPr lvl="1" eaLnBrk="1" hangingPunct="1">
              <a:lnSpc>
                <a:spcPct val="90000"/>
              </a:lnSpc>
            </a:pPr>
            <a:r>
              <a:rPr lang="en-US" sz="2400" smtClean="0"/>
              <a:t>Large grant from the Ford Foundation</a:t>
            </a:r>
          </a:p>
          <a:p>
            <a:pPr lvl="1" eaLnBrk="1" hangingPunct="1">
              <a:lnSpc>
                <a:spcPct val="90000"/>
              </a:lnSpc>
            </a:pPr>
            <a:r>
              <a:rPr lang="en-US" sz="2400" smtClean="0"/>
              <a:t>Very significant research center, created </a:t>
            </a:r>
            <a:br>
              <a:rPr lang="en-US" sz="2400" smtClean="0"/>
            </a:br>
            <a:r>
              <a:rPr lang="en-US" sz="2400" smtClean="0"/>
              <a:t>pioneering software for spatial data handling</a:t>
            </a:r>
          </a:p>
          <a:p>
            <a:pPr lvl="1" eaLnBrk="1" hangingPunct="1">
              <a:lnSpc>
                <a:spcPct val="90000"/>
              </a:lnSpc>
            </a:pPr>
            <a:r>
              <a:rPr lang="en-US" sz="2400" smtClean="0"/>
              <a:t>Many key individuals in industry participated: </a:t>
            </a:r>
          </a:p>
          <a:p>
            <a:pPr lvl="2" eaLnBrk="1" hangingPunct="1">
              <a:lnSpc>
                <a:spcPct val="90000"/>
              </a:lnSpc>
            </a:pPr>
            <a:r>
              <a:rPr lang="en-US" sz="2000" smtClean="0"/>
              <a:t>Jack Dangermond, Scott Morehouse, Hugh Keegan, </a:t>
            </a:r>
            <a:br>
              <a:rPr lang="en-US" sz="2000" smtClean="0"/>
            </a:br>
            <a:r>
              <a:rPr lang="en-US" sz="2000" smtClean="0"/>
              <a:t>Duane Niemeyer, and Lawrie Jordon (Esri)</a:t>
            </a:r>
          </a:p>
          <a:p>
            <a:pPr lvl="2" eaLnBrk="1" hangingPunct="1">
              <a:lnSpc>
                <a:spcPct val="90000"/>
              </a:lnSpc>
            </a:pPr>
            <a:r>
              <a:rPr lang="en-US" sz="2000" smtClean="0"/>
              <a:t>David Sinton (Intergraph), Lawrie Jordon and Bruce Rado (ERDAS)</a:t>
            </a:r>
          </a:p>
        </p:txBody>
      </p:sp>
      <p:sp>
        <p:nvSpPr>
          <p:cNvPr id="121863" name="Text Box 7"/>
          <p:cNvSpPr txBox="1">
            <a:spLocks noChangeArrowheads="1"/>
          </p:cNvSpPr>
          <p:nvPr/>
        </p:nvSpPr>
        <p:spPr bwMode="auto">
          <a:xfrm>
            <a:off x="7816850" y="4267200"/>
            <a:ext cx="758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atin typeface="Calibri" pitchFamily="34" charset="0"/>
              </a:rPr>
              <a:t>Fisher</a:t>
            </a:r>
          </a:p>
        </p:txBody>
      </p:sp>
      <p:pic>
        <p:nvPicPr>
          <p:cNvPr id="121865" name="Picture 6" descr="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6263" y="5756275"/>
            <a:ext cx="126841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6" name="Text Box 8"/>
          <p:cNvSpPr txBox="1">
            <a:spLocks noChangeArrowheads="1"/>
          </p:cNvSpPr>
          <p:nvPr/>
        </p:nvSpPr>
        <p:spPr bwMode="auto">
          <a:xfrm>
            <a:off x="6891338" y="5811838"/>
            <a:ext cx="21939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sz="1400">
                <a:latin typeface="Calibri" pitchFamily="34" charset="0"/>
              </a:rPr>
              <a:t>The Lab became a charter</a:t>
            </a:r>
          </a:p>
          <a:p>
            <a:pPr eaLnBrk="1" hangingPunct="1"/>
            <a:r>
              <a:rPr lang="en-US" sz="1400">
                <a:latin typeface="Calibri" pitchFamily="34" charset="0"/>
              </a:rPr>
              <a:t>member in 2005 of the </a:t>
            </a:r>
            <a:endParaRPr lang="en-US" sz="1400">
              <a:solidFill>
                <a:srgbClr val="CC9900"/>
              </a:solidFill>
              <a:latin typeface="Calibri" pitchFamily="34" charset="0"/>
            </a:endParaRPr>
          </a:p>
          <a:p>
            <a:pPr eaLnBrk="1" hangingPunct="1"/>
            <a:r>
              <a:rPr lang="en-US" sz="1400">
                <a:solidFill>
                  <a:srgbClr val="006600"/>
                </a:solidFill>
                <a:latin typeface="Calibri" pitchFamily="34" charset="0"/>
              </a:rPr>
              <a:t>URISA Hall of Fame</a:t>
            </a:r>
          </a:p>
        </p:txBody>
      </p:sp>
      <p:sp>
        <p:nvSpPr>
          <p:cNvPr id="11" name="TextBox 10"/>
          <p:cNvSpPr txBox="1"/>
          <p:nvPr/>
        </p:nvSpPr>
        <p:spPr>
          <a:xfrm>
            <a:off x="152400" y="5383213"/>
            <a:ext cx="5257800" cy="1169987"/>
          </a:xfrm>
          <a:prstGeom prst="rect">
            <a:avLst/>
          </a:prstGeom>
          <a:solidFill>
            <a:schemeClr val="bg1">
              <a:lumMod val="95000"/>
            </a:schemeClr>
          </a:solidFill>
          <a:ln>
            <a:solidFill>
              <a:schemeClr val="tx1"/>
            </a:solidFill>
          </a:ln>
          <a:effectLst>
            <a:outerShdw blurRad="50800" dist="127000" dir="2700000" algn="tl" rotWithShape="0">
              <a:prstClr val="black">
                <a:alpha val="40000"/>
              </a:prstClr>
            </a:outerShdw>
          </a:effectLst>
        </p:spPr>
        <p:txBody>
          <a:bodyPr>
            <a:spAutoFit/>
          </a:bodyPr>
          <a:lstStyle/>
          <a:p>
            <a:pPr>
              <a:defRPr/>
            </a:pPr>
            <a:r>
              <a:rPr lang="en-US" sz="1400" b="0" i="1" dirty="0">
                <a:latin typeface="+mn-lt"/>
              </a:rPr>
              <a:t>“[The Lab] was an important early moment in the development of what has evolved in GIS over the past four decades. The contributions of the lab included the training of many creative students and researchers who left the lab to make greater advances elsewhere.”</a:t>
            </a:r>
          </a:p>
          <a:p>
            <a:pPr>
              <a:defRPr/>
            </a:pPr>
            <a:r>
              <a:rPr lang="en-US" sz="1400" b="0" dirty="0">
                <a:latin typeface="+mn-lt"/>
              </a:rPr>
              <a:t>- URISA Hall of Fame</a:t>
            </a:r>
          </a:p>
        </p:txBody>
      </p:sp>
      <p:sp>
        <p:nvSpPr>
          <p:cNvPr id="12"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16</a:t>
            </a:fld>
            <a:endParaRPr lang="en-US"/>
          </a:p>
        </p:txBody>
      </p:sp>
    </p:spTree>
    <p:extLst>
      <p:ext uri="{BB962C8B-B14F-4D97-AF65-F5344CB8AC3E}">
        <p14:creationId xmlns:p14="http://schemas.microsoft.com/office/powerpoint/2010/main" val="2705833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defRPr/>
            </a:pPr>
            <a:r>
              <a:rPr lang="en-US" smtClean="0">
                <a:latin typeface="+mn-lt"/>
              </a:rPr>
              <a:t>Harvard Lab</a:t>
            </a:r>
          </a:p>
        </p:txBody>
      </p:sp>
      <p:sp>
        <p:nvSpPr>
          <p:cNvPr id="122884" name="Rectangle 3"/>
          <p:cNvSpPr>
            <a:spLocks noGrp="1" noChangeArrowheads="1"/>
          </p:cNvSpPr>
          <p:nvPr>
            <p:ph type="body" idx="1"/>
          </p:nvPr>
        </p:nvSpPr>
        <p:spPr>
          <a:xfrm>
            <a:off x="457200" y="1600200"/>
            <a:ext cx="8229600" cy="5105400"/>
          </a:xfrm>
        </p:spPr>
        <p:txBody>
          <a:bodyPr/>
          <a:lstStyle/>
          <a:p>
            <a:pPr eaLnBrk="1" hangingPunct="1"/>
            <a:r>
              <a:rPr lang="en-US" smtClean="0"/>
              <a:t>Many key academics also participated:</a:t>
            </a:r>
          </a:p>
          <a:p>
            <a:pPr lvl="1" eaLnBrk="1" hangingPunct="1"/>
            <a:r>
              <a:rPr lang="en-US" smtClean="0"/>
              <a:t>Nick Chrisman</a:t>
            </a:r>
          </a:p>
          <a:p>
            <a:pPr lvl="1" eaLnBrk="1" hangingPunct="1"/>
            <a:r>
              <a:rPr lang="en-US" smtClean="0"/>
              <a:t>Geoff Dutton </a:t>
            </a:r>
          </a:p>
          <a:p>
            <a:pPr lvl="1" eaLnBrk="1" hangingPunct="1"/>
            <a:r>
              <a:rPr lang="en-US" smtClean="0"/>
              <a:t>Randolf Franklin</a:t>
            </a:r>
          </a:p>
          <a:p>
            <a:pPr lvl="1" eaLnBrk="1" hangingPunct="1"/>
            <a:r>
              <a:rPr lang="en-US" smtClean="0"/>
              <a:t>Tom Poiker</a:t>
            </a:r>
          </a:p>
          <a:p>
            <a:pPr lvl="1" eaLnBrk="1" hangingPunct="1"/>
            <a:r>
              <a:rPr lang="en-US" smtClean="0"/>
              <a:t>Carl Steinitz</a:t>
            </a:r>
          </a:p>
          <a:p>
            <a:pPr lvl="1" eaLnBrk="1" hangingPunct="1"/>
            <a:r>
              <a:rPr lang="en-US" smtClean="0"/>
              <a:t>William Warntz</a:t>
            </a:r>
          </a:p>
        </p:txBody>
      </p:sp>
      <p:pic>
        <p:nvPicPr>
          <p:cNvPr id="1228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76200"/>
            <a:ext cx="16002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17</a:t>
            </a:fld>
            <a:endParaRPr lang="en-US"/>
          </a:p>
        </p:txBody>
      </p:sp>
    </p:spTree>
    <p:extLst>
      <p:ext uri="{BB962C8B-B14F-4D97-AF65-F5344CB8AC3E}">
        <p14:creationId xmlns:p14="http://schemas.microsoft.com/office/powerpoint/2010/main" val="1094365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p:txBody>
          <a:bodyPr/>
          <a:lstStyle/>
          <a:p>
            <a:pPr eaLnBrk="1" hangingPunct="1">
              <a:defRPr/>
            </a:pPr>
            <a:r>
              <a:rPr lang="en-US" smtClean="0">
                <a:latin typeface="+mn-lt"/>
              </a:rPr>
              <a:t>Harvard Packages</a:t>
            </a:r>
          </a:p>
        </p:txBody>
      </p:sp>
      <p:sp>
        <p:nvSpPr>
          <p:cNvPr id="123908" name="Rectangle 4"/>
          <p:cNvSpPr>
            <a:spLocks noGrp="1" noChangeArrowheads="1"/>
          </p:cNvSpPr>
          <p:nvPr>
            <p:ph type="body" idx="1"/>
          </p:nvPr>
        </p:nvSpPr>
        <p:spPr>
          <a:xfrm>
            <a:off x="457200" y="1600200"/>
            <a:ext cx="8229600" cy="5105400"/>
          </a:xfrm>
        </p:spPr>
        <p:txBody>
          <a:bodyPr/>
          <a:lstStyle/>
          <a:p>
            <a:pPr eaLnBrk="1" hangingPunct="1">
              <a:lnSpc>
                <a:spcPct val="90000"/>
              </a:lnSpc>
            </a:pPr>
            <a:r>
              <a:rPr lang="en-US" sz="2800" b="1" dirty="0" smtClean="0"/>
              <a:t>SYMAP</a:t>
            </a:r>
            <a:r>
              <a:rPr lang="en-US" sz="2800" dirty="0" smtClean="0"/>
              <a:t> – general purpose mapping, output on line printer, simple to use, enormous interest</a:t>
            </a:r>
          </a:p>
          <a:p>
            <a:pPr eaLnBrk="1" hangingPunct="1">
              <a:lnSpc>
                <a:spcPct val="90000"/>
              </a:lnSpc>
            </a:pPr>
            <a:r>
              <a:rPr lang="en-US" sz="2800" b="1" dirty="0" smtClean="0"/>
              <a:t>CALFORM</a:t>
            </a:r>
            <a:r>
              <a:rPr lang="en-US" sz="2800" dirty="0" smtClean="0"/>
              <a:t> – SYMAP on a pen plotter, table of point locations</a:t>
            </a:r>
          </a:p>
          <a:p>
            <a:pPr eaLnBrk="1" hangingPunct="1">
              <a:lnSpc>
                <a:spcPct val="90000"/>
              </a:lnSpc>
            </a:pPr>
            <a:r>
              <a:rPr lang="en-US" sz="2800" b="1" dirty="0" smtClean="0"/>
              <a:t>SYMVU</a:t>
            </a:r>
            <a:r>
              <a:rPr lang="en-US" sz="2800" dirty="0" smtClean="0"/>
              <a:t> – 3D perspective views of SYMAP output, first new form of spatial display</a:t>
            </a:r>
          </a:p>
          <a:p>
            <a:pPr eaLnBrk="1" hangingPunct="1">
              <a:lnSpc>
                <a:spcPct val="90000"/>
              </a:lnSpc>
            </a:pPr>
            <a:r>
              <a:rPr lang="en-US" sz="2800" b="1" dirty="0" smtClean="0"/>
              <a:t>GRID</a:t>
            </a:r>
            <a:r>
              <a:rPr lang="en-US" sz="2800" dirty="0" smtClean="0"/>
              <a:t> – raster cells, multiple layers</a:t>
            </a:r>
          </a:p>
          <a:p>
            <a:pPr eaLnBrk="1" hangingPunct="1">
              <a:lnSpc>
                <a:spcPct val="90000"/>
              </a:lnSpc>
            </a:pPr>
            <a:r>
              <a:rPr lang="en-US" sz="2800" b="1" dirty="0" smtClean="0"/>
              <a:t>POLYVRT</a:t>
            </a:r>
            <a:r>
              <a:rPr lang="en-US" sz="2800" dirty="0" smtClean="0"/>
              <a:t> – topology, format conversion</a:t>
            </a:r>
          </a:p>
          <a:p>
            <a:pPr eaLnBrk="1" hangingPunct="1">
              <a:lnSpc>
                <a:spcPct val="90000"/>
              </a:lnSpc>
            </a:pPr>
            <a:r>
              <a:rPr lang="en-US" sz="2800" b="1" dirty="0" smtClean="0"/>
              <a:t>ODYSSEY</a:t>
            </a:r>
            <a:r>
              <a:rPr lang="en-US" sz="2800" dirty="0" smtClean="0"/>
              <a:t> – comprehensive vector analysis, first robust and efficient polygon overlay (including sliver removal)</a:t>
            </a:r>
          </a:p>
        </p:txBody>
      </p:sp>
      <p:pic>
        <p:nvPicPr>
          <p:cNvPr id="1239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76200"/>
            <a:ext cx="16002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18</a:t>
            </a:fld>
            <a:endParaRPr lang="en-US"/>
          </a:p>
        </p:txBody>
      </p:sp>
    </p:spTree>
    <p:extLst>
      <p:ext uri="{BB962C8B-B14F-4D97-AF65-F5344CB8AC3E}">
        <p14:creationId xmlns:p14="http://schemas.microsoft.com/office/powerpoint/2010/main" val="35083603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defRPr/>
            </a:pPr>
            <a:r>
              <a:rPr lang="en-US" smtClean="0">
                <a:latin typeface="+mn-lt"/>
              </a:rPr>
              <a:t>1970</a:t>
            </a:r>
          </a:p>
        </p:txBody>
      </p:sp>
      <p:sp>
        <p:nvSpPr>
          <p:cNvPr id="49156" name="Rectangle 3"/>
          <p:cNvSpPr>
            <a:spLocks noGrp="1" noChangeArrowheads="1"/>
          </p:cNvSpPr>
          <p:nvPr>
            <p:ph type="body" idx="1"/>
          </p:nvPr>
        </p:nvSpPr>
        <p:spPr>
          <a:xfrm>
            <a:off x="457200" y="1600200"/>
            <a:ext cx="8229600" cy="5029200"/>
          </a:xfrm>
        </p:spPr>
        <p:txBody>
          <a:bodyPr/>
          <a:lstStyle/>
          <a:p>
            <a:pPr eaLnBrk="1" hangingPunct="1"/>
            <a:r>
              <a:rPr lang="en-US" b="1" dirty="0" smtClean="0"/>
              <a:t>First Law of Geography</a:t>
            </a:r>
            <a:r>
              <a:rPr lang="en-US" dirty="0" smtClean="0"/>
              <a:t> by </a:t>
            </a:r>
            <a:br>
              <a:rPr lang="en-US" dirty="0" smtClean="0"/>
            </a:br>
            <a:r>
              <a:rPr lang="en-US" dirty="0" smtClean="0"/>
              <a:t>Waldo </a:t>
            </a:r>
            <a:r>
              <a:rPr lang="en-US" dirty="0" err="1" smtClean="0"/>
              <a:t>Tobler</a:t>
            </a:r>
            <a:endParaRPr lang="en-US" dirty="0" smtClean="0"/>
          </a:p>
          <a:p>
            <a:pPr lvl="1" eaLnBrk="1" hangingPunct="1"/>
            <a:r>
              <a:rPr lang="en-US" i="1" dirty="0" smtClean="0"/>
              <a:t>Everything is related to everything else, but near things are more related than distant things</a:t>
            </a:r>
          </a:p>
          <a:p>
            <a:pPr eaLnBrk="1" hangingPunct="1"/>
            <a:r>
              <a:rPr lang="en-US" b="1" dirty="0" smtClean="0"/>
              <a:t>First GIS conference</a:t>
            </a:r>
            <a:r>
              <a:rPr lang="en-US" dirty="0" smtClean="0"/>
              <a:t> sponsored by the International Geographical Union (IGU)</a:t>
            </a:r>
          </a:p>
          <a:p>
            <a:pPr lvl="1" eaLnBrk="1" hangingPunct="1"/>
            <a:r>
              <a:rPr lang="en-US" dirty="0" smtClean="0"/>
              <a:t>Representatives of all known GIS systems </a:t>
            </a:r>
            <a:br>
              <a:rPr lang="en-US" dirty="0" smtClean="0"/>
            </a:br>
            <a:r>
              <a:rPr lang="en-US" dirty="0" smtClean="0"/>
              <a:t>invited</a:t>
            </a:r>
          </a:p>
          <a:p>
            <a:pPr lvl="1" eaLnBrk="1" hangingPunct="1"/>
            <a:r>
              <a:rPr lang="en-US" dirty="0" smtClean="0"/>
              <a:t>40 participants</a:t>
            </a:r>
          </a:p>
        </p:txBody>
      </p:sp>
      <p:pic>
        <p:nvPicPr>
          <p:cNvPr id="49157" name="Picture 8" descr="igu_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908425"/>
            <a:ext cx="16764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8" descr="http://universe.sdsu.edu/sdsuniverse/images/stories/res300xy-str-091809-tobler.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705600" y="0"/>
            <a:ext cx="24384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11"/>
          <p:cNvSpPr>
            <a:spLocks noChangeArrowheads="1"/>
          </p:cNvSpPr>
          <p:nvPr/>
        </p:nvSpPr>
        <p:spPr bwMode="auto">
          <a:xfrm>
            <a:off x="7086600" y="2133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600">
                <a:solidFill>
                  <a:schemeClr val="tx2"/>
                </a:solidFill>
                <a:latin typeface="Calibri" pitchFamily="34" charset="0"/>
              </a:rPr>
              <a:t>Tobler</a:t>
            </a:r>
          </a:p>
        </p:txBody>
      </p:sp>
    </p:spTree>
    <p:extLst>
      <p:ext uri="{BB962C8B-B14F-4D97-AF65-F5344CB8AC3E}">
        <p14:creationId xmlns:p14="http://schemas.microsoft.com/office/powerpoint/2010/main" val="23695245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History</a:t>
            </a:r>
          </a:p>
          <a:p>
            <a:r>
              <a:rPr lang="en-US" sz="2800" dirty="0" smtClean="0"/>
              <a:t>Big Data</a:t>
            </a:r>
          </a:p>
          <a:p>
            <a:r>
              <a:rPr lang="en-US" sz="2800" dirty="0" smtClean="0"/>
              <a:t>Imagery and Video</a:t>
            </a:r>
          </a:p>
          <a:p>
            <a:r>
              <a:rPr lang="en-US" sz="2800" dirty="0" err="1" smtClean="0"/>
              <a:t>Lidar</a:t>
            </a:r>
            <a:r>
              <a:rPr lang="en-US" sz="2800" dirty="0"/>
              <a:t>,</a:t>
            </a:r>
            <a:r>
              <a:rPr lang="en-US" sz="2800" dirty="0" smtClean="0"/>
              <a:t> Point Clouds, and 3D</a:t>
            </a:r>
          </a:p>
          <a:p>
            <a:r>
              <a:rPr lang="en-US" sz="2800" dirty="0" smtClean="0"/>
              <a:t>Mobile Devices</a:t>
            </a:r>
          </a:p>
          <a:p>
            <a:r>
              <a:rPr lang="en-US" sz="2800" dirty="0" err="1" smtClean="0"/>
              <a:t>Geostreaming</a:t>
            </a:r>
            <a:endParaRPr lang="en-US" sz="2800" dirty="0" smtClean="0"/>
          </a:p>
          <a:p>
            <a:r>
              <a:rPr lang="en-US" sz="2800" dirty="0" smtClean="0"/>
              <a:t>Dynamic GIS</a:t>
            </a:r>
            <a:endParaRPr lang="en-US" sz="28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2</a:t>
            </a:fld>
            <a:endParaRPr lang="en-US"/>
          </a:p>
        </p:txBody>
      </p:sp>
    </p:spTree>
    <p:extLst>
      <p:ext uri="{BB962C8B-B14F-4D97-AF65-F5344CB8AC3E}">
        <p14:creationId xmlns:p14="http://schemas.microsoft.com/office/powerpoint/2010/main" val="20646186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History of GIS\Computers\IBM Brochure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1112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1295400" y="5181600"/>
            <a:ext cx="2493963" cy="1184275"/>
          </a:xfrm>
          <a:solidFill>
            <a:schemeClr val="bg1">
              <a:lumMod val="65000"/>
              <a:alpha val="45000"/>
            </a:schemeClr>
          </a:solidFill>
        </p:spPr>
        <p:txBody>
          <a:bodyPr>
            <a:normAutofit/>
          </a:bodyPr>
          <a:lstStyle/>
          <a:p>
            <a:pPr algn="r" eaLnBrk="1" hangingPunct="1">
              <a:defRPr/>
            </a:pPr>
            <a:r>
              <a:rPr lang="en-US" dirty="0" smtClean="0">
                <a:solidFill>
                  <a:schemeClr val="bg1"/>
                </a:solidFill>
                <a:ea typeface="+mj-ea"/>
              </a:rPr>
              <a:t>Big Data</a:t>
            </a:r>
          </a:p>
        </p:txBody>
      </p:sp>
    </p:spTree>
    <p:extLst>
      <p:ext uri="{BB962C8B-B14F-4D97-AF65-F5344CB8AC3E}">
        <p14:creationId xmlns:p14="http://schemas.microsoft.com/office/powerpoint/2010/main" val="25559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Data</a:t>
            </a:r>
            <a:endParaRPr lang="en-US" dirty="0"/>
          </a:p>
        </p:txBody>
      </p:sp>
      <p:sp>
        <p:nvSpPr>
          <p:cNvPr id="5" name="Content Placeholder 4"/>
          <p:cNvSpPr>
            <a:spLocks noGrp="1"/>
          </p:cNvSpPr>
          <p:nvPr>
            <p:ph idx="1"/>
          </p:nvPr>
        </p:nvSpPr>
        <p:spPr/>
        <p:txBody>
          <a:bodyPr>
            <a:normAutofit/>
          </a:bodyPr>
          <a:lstStyle/>
          <a:p>
            <a:r>
              <a:rPr lang="en-US" sz="2800" dirty="0" smtClean="0"/>
              <a:t>Basically, extremely scalable analytics</a:t>
            </a:r>
          </a:p>
          <a:p>
            <a:endParaRPr lang="en-US" sz="2800" dirty="0" smtClean="0"/>
          </a:p>
          <a:p>
            <a:r>
              <a:rPr lang="en-US" sz="2800" dirty="0" smtClean="0"/>
              <a:t>The three </a:t>
            </a:r>
            <a:r>
              <a:rPr lang="en-US" sz="2800" dirty="0" err="1" smtClean="0"/>
              <a:t>Vs</a:t>
            </a:r>
            <a:endParaRPr lang="en-US" sz="2800" dirty="0" smtClean="0"/>
          </a:p>
          <a:p>
            <a:pPr lvl="1"/>
            <a:r>
              <a:rPr lang="en-US" sz="2400" dirty="0" smtClean="0"/>
              <a:t>Volume – petabytes and more</a:t>
            </a:r>
          </a:p>
          <a:p>
            <a:pPr lvl="1"/>
            <a:r>
              <a:rPr lang="en-US" sz="2400" dirty="0" smtClean="0"/>
              <a:t>Velocity – real time acquisition and analysis</a:t>
            </a:r>
          </a:p>
          <a:p>
            <a:pPr lvl="1"/>
            <a:r>
              <a:rPr lang="en-US" sz="2400" dirty="0" smtClean="0"/>
              <a:t>Variety – structured, unstructured, and semi-structured</a:t>
            </a:r>
          </a:p>
          <a:p>
            <a:pPr lvl="1"/>
            <a:endParaRPr lang="en-US" sz="2400" dirty="0"/>
          </a:p>
        </p:txBody>
      </p:sp>
      <p:sp>
        <p:nvSpPr>
          <p:cNvPr id="6" name="Slide Number Placeholder 5"/>
          <p:cNvSpPr>
            <a:spLocks noGrp="1"/>
          </p:cNvSpPr>
          <p:nvPr>
            <p:ph type="sldNum" sz="quarter" idx="12"/>
          </p:nvPr>
        </p:nvSpPr>
        <p:spPr/>
        <p:txBody>
          <a:bodyPr/>
          <a:lstStyle/>
          <a:p>
            <a:fld id="{016FFDEB-DD00-46A2-87B9-90688E82221D}" type="slidenum">
              <a:rPr lang="en-US" smtClean="0"/>
              <a:pPr/>
              <a:t>21</a:t>
            </a:fld>
            <a:endParaRPr lang="en-US"/>
          </a:p>
        </p:txBody>
      </p:sp>
    </p:spTree>
    <p:extLst>
      <p:ext uri="{BB962C8B-B14F-4D97-AF65-F5344CB8AC3E}">
        <p14:creationId xmlns:p14="http://schemas.microsoft.com/office/powerpoint/2010/main" val="23789602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Example data</a:t>
            </a:r>
          </a:p>
          <a:p>
            <a:pPr lvl="1"/>
            <a:r>
              <a:rPr lang="en-US" sz="2400" dirty="0" smtClean="0"/>
              <a:t>Full motion video</a:t>
            </a:r>
          </a:p>
          <a:p>
            <a:pPr lvl="1"/>
            <a:r>
              <a:rPr lang="en-US" sz="2400" dirty="0" smtClean="0"/>
              <a:t>Multi/hyper-spectral imagery</a:t>
            </a:r>
          </a:p>
          <a:p>
            <a:pPr lvl="1"/>
            <a:r>
              <a:rPr lang="en-US" sz="2400" dirty="0" smtClean="0"/>
              <a:t>Cell phone calls</a:t>
            </a:r>
          </a:p>
          <a:p>
            <a:pPr lvl="1"/>
            <a:r>
              <a:rPr lang="en-US" sz="2400" dirty="0" smtClean="0"/>
              <a:t>Register transactions</a:t>
            </a:r>
          </a:p>
          <a:p>
            <a:pPr lvl="1"/>
            <a:r>
              <a:rPr lang="en-US" sz="2400" dirty="0" err="1" smtClean="0"/>
              <a:t>Lidar</a:t>
            </a:r>
            <a:r>
              <a:rPr lang="en-US" sz="2400" dirty="0" smtClean="0"/>
              <a:t>/point clouds</a:t>
            </a:r>
          </a:p>
          <a:p>
            <a:pPr lvl="1"/>
            <a:r>
              <a:rPr lang="en-US" sz="2400" dirty="0" smtClean="0"/>
              <a:t>Email/tweets</a:t>
            </a:r>
          </a:p>
          <a:p>
            <a:pPr lvl="1"/>
            <a:endParaRPr lang="en-US" sz="2400" dirty="0" smtClean="0"/>
          </a:p>
          <a:p>
            <a:r>
              <a:rPr lang="en-US" sz="2800" dirty="0" smtClean="0"/>
              <a:t>Space/time critical</a:t>
            </a:r>
          </a:p>
        </p:txBody>
      </p:sp>
      <p:sp>
        <p:nvSpPr>
          <p:cNvPr id="4" name="Slide Number Placeholder 3"/>
          <p:cNvSpPr>
            <a:spLocks noGrp="1"/>
          </p:cNvSpPr>
          <p:nvPr>
            <p:ph type="sldNum" sz="quarter" idx="12"/>
          </p:nvPr>
        </p:nvSpPr>
        <p:spPr/>
        <p:txBody>
          <a:bodyPr/>
          <a:lstStyle/>
          <a:p>
            <a:fld id="{016FFDEB-DD00-46A2-87B9-90688E82221D}" type="slidenum">
              <a:rPr lang="en-US" smtClean="0"/>
              <a:pPr/>
              <a:t>22</a:t>
            </a:fld>
            <a:endParaRPr lang="en-US"/>
          </a:p>
        </p:txBody>
      </p:sp>
    </p:spTree>
    <p:extLst>
      <p:ext uri="{BB962C8B-B14F-4D97-AF65-F5344CB8AC3E}">
        <p14:creationId xmlns:p14="http://schemas.microsoft.com/office/powerpoint/2010/main" val="9425126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sz="2800" dirty="0" smtClean="0"/>
              <a:t>Query Optimization</a:t>
            </a:r>
          </a:p>
          <a:p>
            <a:pPr lvl="1"/>
            <a:r>
              <a:rPr lang="en-US" sz="2400" dirty="0" smtClean="0"/>
              <a:t>Traditional data types solved long ago</a:t>
            </a:r>
          </a:p>
          <a:p>
            <a:pPr lvl="1"/>
            <a:r>
              <a:rPr lang="en-US" sz="2400" dirty="0" smtClean="0"/>
              <a:t>Big problems with extended data types</a:t>
            </a:r>
          </a:p>
          <a:p>
            <a:pPr lvl="1"/>
            <a:r>
              <a:rPr lang="en-US" sz="2400" dirty="0" smtClean="0"/>
              <a:t>Revert to full table scans</a:t>
            </a:r>
          </a:p>
          <a:p>
            <a:pPr lvl="2"/>
            <a:endParaRPr lang="en-US" sz="2000" dirty="0" smtClean="0"/>
          </a:p>
          <a:p>
            <a:r>
              <a:rPr lang="en-US" sz="2800" dirty="0" smtClean="0"/>
              <a:t>One solution: massively parallel systems, data partitioning, etc.</a:t>
            </a:r>
          </a:p>
          <a:p>
            <a:pPr lvl="1"/>
            <a:r>
              <a:rPr lang="en-US" sz="2400" dirty="0" smtClean="0"/>
              <a:t>IBM’s </a:t>
            </a:r>
            <a:r>
              <a:rPr lang="en-US" sz="2400" dirty="0" err="1" smtClean="0"/>
              <a:t>Netezza</a:t>
            </a:r>
            <a:r>
              <a:rPr lang="en-US" sz="2400" dirty="0" smtClean="0"/>
              <a:t>, Oracle’s </a:t>
            </a:r>
            <a:r>
              <a:rPr lang="en-US" sz="2400" dirty="0" err="1" smtClean="0"/>
              <a:t>Exadata</a:t>
            </a:r>
            <a:r>
              <a:rPr lang="en-US" sz="2400" dirty="0" smtClean="0"/>
              <a:t>, Microsoft’s SQL Azure, Apache’s </a:t>
            </a:r>
            <a:r>
              <a:rPr lang="en-US" sz="2400" dirty="0" err="1" smtClean="0"/>
              <a:t>Hadoop</a:t>
            </a:r>
            <a:r>
              <a:rPr lang="en-US" sz="2400" dirty="0" smtClean="0"/>
              <a:t>, Teradata, </a:t>
            </a:r>
            <a:br>
              <a:rPr lang="en-US" sz="2400" dirty="0" smtClean="0"/>
            </a:br>
            <a:r>
              <a:rPr lang="en-US" sz="2400" dirty="0" smtClean="0"/>
              <a:t>among others</a:t>
            </a:r>
            <a:endParaRPr lang="en-US" sz="2000" dirty="0"/>
          </a:p>
          <a:p>
            <a:r>
              <a:rPr lang="en-US" sz="2800" dirty="0" smtClean="0"/>
              <a:t>Can a finely tuned query win?</a:t>
            </a:r>
            <a:endParaRPr lang="en-US" sz="28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23</a:t>
            </a:fld>
            <a:endParaRPr lang="en-US"/>
          </a:p>
        </p:txBody>
      </p:sp>
      <p:pic>
        <p:nvPicPr>
          <p:cNvPr id="5" name="Picture 8" descr="File:IBM Blue Gene P supercompu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4332288"/>
            <a:ext cx="3811587"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6954430" y="5791200"/>
            <a:ext cx="2113370" cy="1011821"/>
          </a:xfrm>
          <a:prstGeom prst="rect">
            <a:avLst/>
          </a:prstGeom>
          <a:solidFill>
            <a:schemeClr val="tx1">
              <a:lumMod val="65000"/>
              <a:lumOff val="35000"/>
              <a:alpha val="4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sz="3200" dirty="0" smtClean="0">
                <a:solidFill>
                  <a:schemeClr val="bg1"/>
                </a:solidFill>
              </a:rPr>
              <a:t>IBM’s </a:t>
            </a:r>
          </a:p>
          <a:p>
            <a:pPr algn="r">
              <a:defRPr/>
            </a:pPr>
            <a:r>
              <a:rPr lang="en-US" sz="3200" dirty="0" smtClean="0">
                <a:solidFill>
                  <a:schemeClr val="bg1"/>
                </a:solidFill>
              </a:rPr>
              <a:t>Blue Gene</a:t>
            </a:r>
          </a:p>
        </p:txBody>
      </p:sp>
    </p:spTree>
    <p:extLst>
      <p:ext uri="{BB962C8B-B14F-4D97-AF65-F5344CB8AC3E}">
        <p14:creationId xmlns:p14="http://schemas.microsoft.com/office/powerpoint/2010/main" val="32985554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How to stream for real time event processing</a:t>
            </a:r>
          </a:p>
          <a:p>
            <a:pPr lvl="1"/>
            <a:r>
              <a:rPr lang="en-US" sz="2400" dirty="0" smtClean="0"/>
              <a:t>Store to disk/post process</a:t>
            </a:r>
          </a:p>
          <a:p>
            <a:pPr lvl="1"/>
            <a:r>
              <a:rPr lang="en-US" sz="2400" dirty="0" smtClean="0"/>
              <a:t>Analyst with manual inspection</a:t>
            </a:r>
          </a:p>
          <a:p>
            <a:pPr lvl="1"/>
            <a:r>
              <a:rPr lang="en-US" sz="2400" dirty="0" smtClean="0"/>
              <a:t>Slow</a:t>
            </a:r>
          </a:p>
          <a:p>
            <a:pPr lvl="1"/>
            <a:endParaRPr lang="en-US" sz="2400" dirty="0" smtClean="0"/>
          </a:p>
          <a:p>
            <a:r>
              <a:rPr lang="en-US" sz="2800" dirty="0" smtClean="0"/>
              <a:t>How to persist/partition and rapidly search</a:t>
            </a:r>
          </a:p>
        </p:txBody>
      </p:sp>
      <p:sp>
        <p:nvSpPr>
          <p:cNvPr id="4" name="Slide Number Placeholder 3"/>
          <p:cNvSpPr>
            <a:spLocks noGrp="1"/>
          </p:cNvSpPr>
          <p:nvPr>
            <p:ph type="sldNum" sz="quarter" idx="12"/>
          </p:nvPr>
        </p:nvSpPr>
        <p:spPr/>
        <p:txBody>
          <a:bodyPr/>
          <a:lstStyle/>
          <a:p>
            <a:fld id="{016FFDEB-DD00-46A2-87B9-90688E82221D}" type="slidenum">
              <a:rPr lang="en-US" smtClean="0"/>
              <a:pPr/>
              <a:t>24</a:t>
            </a:fld>
            <a:endParaRPr lang="en-US"/>
          </a:p>
        </p:txBody>
      </p:sp>
    </p:spTree>
    <p:extLst>
      <p:ext uri="{BB962C8B-B14F-4D97-AF65-F5344CB8AC3E}">
        <p14:creationId xmlns:p14="http://schemas.microsoft.com/office/powerpoint/2010/main" val="2893278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normAutofit/>
          </a:bodyPr>
          <a:lstStyle/>
          <a:p>
            <a:r>
              <a:rPr lang="en-US" sz="2800" dirty="0" smtClean="0"/>
              <a:t>Search criterion controlling storage</a:t>
            </a:r>
          </a:p>
          <a:p>
            <a:pPr lvl="1"/>
            <a:r>
              <a:rPr lang="en-US" sz="2400" dirty="0" smtClean="0"/>
              <a:t>Based upon predicate filtering</a:t>
            </a:r>
          </a:p>
          <a:p>
            <a:pPr lvl="1"/>
            <a:r>
              <a:rPr lang="en-US" sz="2400" dirty="0" smtClean="0"/>
              <a:t>Temporal, then spatial, or vice versa</a:t>
            </a:r>
          </a:p>
          <a:p>
            <a:pPr lvl="1"/>
            <a:r>
              <a:rPr lang="en-US" sz="2400" dirty="0" err="1" smtClean="0"/>
              <a:t>Placenames</a:t>
            </a:r>
            <a:endParaRPr lang="en-US" sz="2400" dirty="0" smtClean="0"/>
          </a:p>
          <a:p>
            <a:pPr lvl="1"/>
            <a:r>
              <a:rPr lang="en-US" sz="2400" dirty="0" smtClean="0"/>
              <a:t>Type of attribute/tags</a:t>
            </a:r>
          </a:p>
          <a:p>
            <a:pPr lvl="2"/>
            <a:r>
              <a:rPr lang="en-US" sz="2000" dirty="0" smtClean="0"/>
              <a:t>Sensor platform attributes</a:t>
            </a:r>
          </a:p>
          <a:p>
            <a:pPr lvl="2"/>
            <a:endParaRPr lang="en-US" sz="2000" dirty="0" smtClean="0"/>
          </a:p>
          <a:p>
            <a:pPr lvl="1"/>
            <a:r>
              <a:rPr lang="en-US" sz="2400" dirty="0" smtClean="0"/>
              <a:t>Column-oriented stores</a:t>
            </a:r>
          </a:p>
        </p:txBody>
      </p:sp>
      <p:sp>
        <p:nvSpPr>
          <p:cNvPr id="4" name="Slide Number Placeholder 3"/>
          <p:cNvSpPr>
            <a:spLocks noGrp="1"/>
          </p:cNvSpPr>
          <p:nvPr>
            <p:ph type="sldNum" sz="quarter" idx="12"/>
          </p:nvPr>
        </p:nvSpPr>
        <p:spPr/>
        <p:txBody>
          <a:bodyPr/>
          <a:lstStyle/>
          <a:p>
            <a:fld id="{016FFDEB-DD00-46A2-87B9-90688E82221D}" type="slidenum">
              <a:rPr lang="en-US" smtClean="0"/>
              <a:pPr/>
              <a:t>25</a:t>
            </a:fld>
            <a:endParaRPr lang="en-US"/>
          </a:p>
        </p:txBody>
      </p:sp>
    </p:spTree>
    <p:extLst>
      <p:ext uri="{BB962C8B-B14F-4D97-AF65-F5344CB8AC3E}">
        <p14:creationId xmlns:p14="http://schemas.microsoft.com/office/powerpoint/2010/main" val="2769613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normAutofit/>
          </a:bodyPr>
          <a:lstStyle/>
          <a:p>
            <a:r>
              <a:rPr lang="en-US" sz="2800" dirty="0" smtClean="0"/>
              <a:t>Peeking at data as it flows in</a:t>
            </a:r>
          </a:p>
          <a:p>
            <a:endParaRPr lang="en-US" sz="2800" dirty="0" smtClean="0"/>
          </a:p>
          <a:p>
            <a:r>
              <a:rPr lang="en-US" sz="2800" dirty="0" smtClean="0"/>
              <a:t>Identify interesting bits, ignore most</a:t>
            </a:r>
          </a:p>
          <a:p>
            <a:pPr lvl="1"/>
            <a:r>
              <a:rPr lang="en-US" sz="2400" dirty="0" smtClean="0"/>
              <a:t>When is something near, when does something cross …</a:t>
            </a:r>
          </a:p>
          <a:p>
            <a:pPr lvl="1"/>
            <a:r>
              <a:rPr lang="en-US" sz="2400" dirty="0" smtClean="0"/>
              <a:t>Query optimization problem</a:t>
            </a:r>
          </a:p>
          <a:p>
            <a:pPr lvl="1"/>
            <a:endParaRPr lang="en-US" sz="2400" dirty="0" smtClean="0"/>
          </a:p>
          <a:p>
            <a:r>
              <a:rPr lang="en-US" sz="2800" dirty="0" smtClean="0"/>
              <a:t>Existing frameworks</a:t>
            </a:r>
          </a:p>
          <a:p>
            <a:pPr lvl="1"/>
            <a:r>
              <a:rPr lang="en-US" sz="2400" dirty="0" smtClean="0"/>
              <a:t>Microsoft, Oracle, IBM, etc.</a:t>
            </a:r>
            <a:endParaRPr lang="en-US" sz="24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26</a:t>
            </a:fld>
            <a:endParaRPr lang="en-US"/>
          </a:p>
        </p:txBody>
      </p:sp>
    </p:spTree>
    <p:extLst>
      <p:ext uri="{BB962C8B-B14F-4D97-AF65-F5344CB8AC3E}">
        <p14:creationId xmlns:p14="http://schemas.microsoft.com/office/powerpoint/2010/main" val="28620085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cs typeface="Arial" pitchFamily="34" charset="0"/>
              </a:rPr>
              <a:t>Move </a:t>
            </a:r>
            <a:r>
              <a:rPr lang="en-US" sz="3200" dirty="0">
                <a:cs typeface="Arial" pitchFamily="34" charset="0"/>
              </a:rPr>
              <a:t>is to </a:t>
            </a:r>
            <a:r>
              <a:rPr lang="en-US" sz="3200" dirty="0" smtClean="0">
                <a:cs typeface="Arial" pitchFamily="34" charset="0"/>
              </a:rPr>
              <a:t>dynamic data</a:t>
            </a:r>
            <a:r>
              <a:rPr lang="en-US" sz="3200" dirty="0">
                <a:cs typeface="Arial" pitchFamily="34" charset="0"/>
              </a:rPr>
              <a:t>, </a:t>
            </a:r>
            <a:r>
              <a:rPr lang="en-US" sz="3200" dirty="0" smtClean="0">
                <a:cs typeface="Arial" pitchFamily="34" charset="0"/>
              </a:rPr>
              <a:t>applying analytics </a:t>
            </a:r>
            <a:r>
              <a:rPr lang="en-US" sz="3200" dirty="0">
                <a:cs typeface="Arial" pitchFamily="34" charset="0"/>
              </a:rPr>
              <a:t>to </a:t>
            </a:r>
            <a:r>
              <a:rPr lang="en-US" sz="3200" dirty="0" smtClean="0">
                <a:cs typeface="Arial" pitchFamily="34" charset="0"/>
              </a:rPr>
              <a:t>large volumes</a:t>
            </a:r>
            <a:r>
              <a:rPr lang="en-US" sz="3200" dirty="0">
                <a:cs typeface="Arial" pitchFamily="34" charset="0"/>
              </a:rPr>
              <a:t>, </a:t>
            </a:r>
            <a:r>
              <a:rPr lang="en-US" sz="3200" dirty="0" smtClean="0">
                <a:cs typeface="Arial" pitchFamily="34" charset="0"/>
              </a:rPr>
              <a:t>reporting facts </a:t>
            </a:r>
            <a:r>
              <a:rPr lang="en-US" sz="3200" dirty="0">
                <a:cs typeface="Arial" pitchFamily="34" charset="0"/>
              </a:rPr>
              <a:t>as </a:t>
            </a:r>
            <a:r>
              <a:rPr lang="en-US" sz="3200" dirty="0" smtClean="0">
                <a:cs typeface="Arial" pitchFamily="34" charset="0"/>
              </a:rPr>
              <a:t>available </a:t>
            </a:r>
            <a:endParaRPr lang="en-US" sz="32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27</a:t>
            </a:fld>
            <a:endParaRPr lang="en-US"/>
          </a:p>
        </p:txBody>
      </p:sp>
      <p:pic>
        <p:nvPicPr>
          <p:cNvPr id="6" name="Picture 5" descr="cloud_jack-fav_02lg.png"/>
          <p:cNvPicPr>
            <a:picLocks noChangeAspect="1"/>
          </p:cNvPicPr>
          <p:nvPr/>
        </p:nvPicPr>
        <p:blipFill>
          <a:blip r:embed="rId2" cstate="print"/>
          <a:stretch>
            <a:fillRect/>
          </a:stretch>
        </p:blipFill>
        <p:spPr>
          <a:xfrm>
            <a:off x="6946381" y="2514600"/>
            <a:ext cx="2197619" cy="1524000"/>
          </a:xfrm>
          <a:prstGeom prst="rect">
            <a:avLst/>
          </a:prstGeom>
        </p:spPr>
      </p:pic>
      <p:pic>
        <p:nvPicPr>
          <p:cNvPr id="8" name="Picture 52" descr="user_mapcomp_grn.png"/>
          <p:cNvPicPr>
            <a:picLocks noChangeAspect="1"/>
          </p:cNvPicPr>
          <p:nvPr/>
        </p:nvPicPr>
        <p:blipFill>
          <a:blip r:embed="rId3" cstate="print"/>
          <a:srcRect/>
          <a:stretch>
            <a:fillRect/>
          </a:stretch>
        </p:blipFill>
        <p:spPr bwMode="auto">
          <a:xfrm>
            <a:off x="533400" y="4038600"/>
            <a:ext cx="1182688" cy="1073150"/>
          </a:xfrm>
          <a:prstGeom prst="rect">
            <a:avLst/>
          </a:prstGeom>
          <a:noFill/>
          <a:ln w="9525">
            <a:noFill/>
            <a:miter lim="800000"/>
            <a:headEnd/>
            <a:tailEnd/>
          </a:ln>
        </p:spPr>
      </p:pic>
      <p:sp>
        <p:nvSpPr>
          <p:cNvPr id="9" name="Rectangle 8"/>
          <p:cNvSpPr/>
          <p:nvPr/>
        </p:nvSpPr>
        <p:spPr>
          <a:xfrm>
            <a:off x="1143000" y="1459468"/>
            <a:ext cx="1468479" cy="369332"/>
          </a:xfrm>
          <a:prstGeom prst="rect">
            <a:avLst/>
          </a:prstGeom>
        </p:spPr>
        <p:txBody>
          <a:bodyPr wrap="none">
            <a:spAutoFit/>
          </a:bodyPr>
          <a:lstStyle/>
          <a:p>
            <a:pPr marL="192088" indent="-187325">
              <a:spcBef>
                <a:spcPct val="20000"/>
              </a:spcBef>
              <a:buClr>
                <a:srgbClr val="FFFF66"/>
              </a:buClr>
              <a:defRPr/>
            </a:pPr>
            <a:r>
              <a:rPr lang="en-US" b="1" dirty="0" smtClean="0">
                <a:solidFill>
                  <a:schemeClr val="tx2"/>
                </a:solidFill>
                <a:ea typeface="ＭＳ Ｐゴシック" pitchFamily="16" charset="-128"/>
                <a:cs typeface="ＭＳ Ｐゴシック"/>
              </a:rPr>
              <a:t>Data Streams</a:t>
            </a:r>
            <a:endParaRPr lang="en-US" b="1" dirty="0">
              <a:solidFill>
                <a:schemeClr val="tx2"/>
              </a:solidFill>
              <a:ea typeface="ＭＳ Ｐゴシック" pitchFamily="16" charset="-128"/>
              <a:cs typeface="ＭＳ Ｐゴシック"/>
            </a:endParaRPr>
          </a:p>
        </p:txBody>
      </p:sp>
      <p:pic>
        <p:nvPicPr>
          <p:cNvPr id="10" name="Picture 164"/>
          <p:cNvPicPr>
            <a:picLocks noChangeArrowheads="1"/>
          </p:cNvPicPr>
          <p:nvPr/>
        </p:nvPicPr>
        <p:blipFill>
          <a:blip r:embed="rId4" cstate="print"/>
          <a:srcRect/>
          <a:stretch>
            <a:fillRect/>
          </a:stretch>
        </p:blipFill>
        <p:spPr bwMode="auto">
          <a:xfrm>
            <a:off x="5257800" y="4343400"/>
            <a:ext cx="533400" cy="533400"/>
          </a:xfrm>
          <a:prstGeom prst="rect">
            <a:avLst/>
          </a:prstGeom>
          <a:noFill/>
          <a:ln w="12700">
            <a:noFill/>
            <a:miter lim="800000"/>
            <a:headEnd/>
            <a:tailEnd/>
          </a:ln>
        </p:spPr>
      </p:pic>
      <p:sp>
        <p:nvSpPr>
          <p:cNvPr id="11" name="Title 1"/>
          <p:cNvSpPr txBox="1">
            <a:spLocks/>
          </p:cNvSpPr>
          <p:nvPr/>
        </p:nvSpPr>
        <p:spPr bwMode="auto">
          <a:xfrm>
            <a:off x="381000" y="5105400"/>
            <a:ext cx="1745186" cy="1447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smtClean="0">
                <a:latin typeface="+mj-lt"/>
                <a:ea typeface="Arial" pitchFamily="49" charset="0"/>
              </a:rPr>
              <a:t>Creates the analytics to apply to the data stream based on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i="0" u="none" strike="noStrike" kern="1200" cap="none" spc="0" normalizeH="0" baseline="0" noProof="0" dirty="0" smtClean="0">
                <a:ln>
                  <a:noFill/>
                </a:ln>
                <a:uLnTx/>
                <a:uFillTx/>
                <a:latin typeface="+mj-lt"/>
                <a:ea typeface="Arial" pitchFamily="49" charset="0"/>
                <a:cs typeface="Arial" pitchFamily="34" charset="0"/>
              </a:rPr>
              <a:t>Pattern</a:t>
            </a:r>
            <a:r>
              <a:rPr kumimoji="0" lang="en-US" i="0" u="none" strike="noStrike" kern="1200" cap="none" spc="0" normalizeH="0" noProof="0" dirty="0" smtClean="0">
                <a:ln>
                  <a:noFill/>
                </a:ln>
                <a:uLnTx/>
                <a:uFillTx/>
                <a:latin typeface="+mj-lt"/>
                <a:ea typeface="Arial" pitchFamily="49" charset="0"/>
                <a:cs typeface="Arial" pitchFamily="34" charset="0"/>
              </a:rPr>
              <a:t> Analysis</a:t>
            </a:r>
            <a:endParaRPr kumimoji="0" lang="en-US" i="0" u="none" strike="noStrike" kern="1200" cap="none" spc="0" normalizeH="0" baseline="0" noProof="0" dirty="0" smtClean="0">
              <a:ln>
                <a:noFill/>
              </a:ln>
              <a:uLnTx/>
              <a:uFillTx/>
              <a:latin typeface="+mj-lt"/>
              <a:ea typeface="Arial" pitchFamily="49" charset="0"/>
              <a:cs typeface="Arial" pitchFamily="34" charset="0"/>
            </a:endParaRPr>
          </a:p>
        </p:txBody>
      </p:sp>
      <p:grpSp>
        <p:nvGrpSpPr>
          <p:cNvPr id="12" name="Group 77"/>
          <p:cNvGrpSpPr>
            <a:grpSpLocks/>
          </p:cNvGrpSpPr>
          <p:nvPr/>
        </p:nvGrpSpPr>
        <p:grpSpPr bwMode="auto">
          <a:xfrm>
            <a:off x="228600" y="1752600"/>
            <a:ext cx="1100137" cy="838200"/>
            <a:chOff x="5297216" y="3314181"/>
            <a:chExt cx="1099945" cy="838522"/>
          </a:xfrm>
        </p:grpSpPr>
        <p:pic>
          <p:nvPicPr>
            <p:cNvPr id="13" name="Picture 134" descr="cloud_jack-fav_02lg.png"/>
            <p:cNvPicPr>
              <a:picLocks noChangeAspect="1"/>
            </p:cNvPicPr>
            <p:nvPr/>
          </p:nvPicPr>
          <p:blipFill>
            <a:blip r:embed="rId5" cstate="print"/>
            <a:srcRect/>
            <a:stretch>
              <a:fillRect/>
            </a:stretch>
          </p:blipFill>
          <p:spPr bwMode="auto">
            <a:xfrm>
              <a:off x="5297216" y="3347001"/>
              <a:ext cx="1099945" cy="805702"/>
            </a:xfrm>
            <a:prstGeom prst="rect">
              <a:avLst/>
            </a:prstGeom>
            <a:noFill/>
            <a:ln w="9525">
              <a:noFill/>
              <a:miter lim="800000"/>
              <a:headEnd/>
              <a:tailEnd/>
            </a:ln>
          </p:spPr>
        </p:pic>
        <p:pic>
          <p:nvPicPr>
            <p:cNvPr id="14" name="Picture 13" descr="\\pizzabox.esri.com\SPACE\•Diagrams\Elements\Military\military_sat_dish_gry.png"/>
            <p:cNvPicPr>
              <a:picLocks noChangeAspect="1" noChangeArrowheads="1"/>
            </p:cNvPicPr>
            <p:nvPr/>
          </p:nvPicPr>
          <p:blipFill>
            <a:blip r:embed="rId6" cstate="print">
              <a:duotone>
                <a:prstClr val="black"/>
                <a:srgbClr val="A7C32F">
                  <a:tint val="45000"/>
                  <a:satMod val="400000"/>
                </a:srgbClr>
              </a:duotone>
            </a:blip>
            <a:srcRect/>
            <a:stretch>
              <a:fillRect/>
            </a:stretch>
          </p:blipFill>
          <p:spPr bwMode="auto">
            <a:xfrm>
              <a:off x="5808822" y="3314181"/>
              <a:ext cx="501556" cy="521940"/>
            </a:xfrm>
            <a:prstGeom prst="rect">
              <a:avLst/>
            </a:prstGeom>
            <a:noFill/>
          </p:spPr>
        </p:pic>
        <p:pic>
          <p:nvPicPr>
            <p:cNvPr id="15" name="Picture 12" descr="\\pizzabox.esri.com\SPACE\•Diagrams\Elements\Military\military_radio_grn.png"/>
            <p:cNvPicPr>
              <a:picLocks noChangeAspect="1" noChangeArrowheads="1"/>
            </p:cNvPicPr>
            <p:nvPr/>
          </p:nvPicPr>
          <p:blipFill>
            <a:blip r:embed="rId7" cstate="print"/>
            <a:srcRect/>
            <a:stretch>
              <a:fillRect/>
            </a:stretch>
          </p:blipFill>
          <p:spPr bwMode="auto">
            <a:xfrm>
              <a:off x="5401733" y="3589306"/>
              <a:ext cx="829578" cy="502300"/>
            </a:xfrm>
            <a:prstGeom prst="rect">
              <a:avLst/>
            </a:prstGeom>
            <a:noFill/>
            <a:ln w="9525">
              <a:noFill/>
              <a:miter lim="800000"/>
              <a:headEnd/>
              <a:tailEnd/>
            </a:ln>
          </p:spPr>
        </p:pic>
      </p:grpSp>
      <p:sp>
        <p:nvSpPr>
          <p:cNvPr id="16" name="Right Arrow 15"/>
          <p:cNvSpPr/>
          <p:nvPr/>
        </p:nvSpPr>
        <p:spPr bwMode="auto">
          <a:xfrm>
            <a:off x="1371600" y="1828800"/>
            <a:ext cx="7239000" cy="3810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7" name="Rectangle 16"/>
          <p:cNvSpPr/>
          <p:nvPr/>
        </p:nvSpPr>
        <p:spPr>
          <a:xfrm>
            <a:off x="2590800" y="3884676"/>
            <a:ext cx="1808187" cy="2031325"/>
          </a:xfrm>
          <a:prstGeom prst="rect">
            <a:avLst/>
          </a:prstGeom>
        </p:spPr>
        <p:txBody>
          <a:bodyPr wrap="none">
            <a:spAutoFit/>
          </a:bodyPr>
          <a:lstStyle/>
          <a:p>
            <a:pPr marL="192088" indent="-187325">
              <a:spcBef>
                <a:spcPct val="20000"/>
              </a:spcBef>
              <a:buClr>
                <a:srgbClr val="FFFF66"/>
              </a:buClr>
              <a:defRPr/>
            </a:pPr>
            <a:r>
              <a:rPr lang="en-US" dirty="0" smtClean="0">
                <a:ea typeface="ＭＳ Ｐゴシック" pitchFamily="16" charset="-128"/>
                <a:cs typeface="ＭＳ Ｐゴシック"/>
              </a:rPr>
              <a:t>CLOUD BASE</a:t>
            </a:r>
          </a:p>
          <a:p>
            <a:pPr marL="192088" indent="-187325">
              <a:spcBef>
                <a:spcPct val="20000"/>
              </a:spcBef>
              <a:buClr>
                <a:srgbClr val="FFFF66"/>
              </a:buClr>
              <a:defRPr/>
            </a:pPr>
            <a:r>
              <a:rPr lang="en-US" dirty="0" smtClean="0">
                <a:ea typeface="ＭＳ Ｐゴシック" pitchFamily="16" charset="-128"/>
                <a:cs typeface="ＭＳ Ｐゴシック"/>
              </a:rPr>
              <a:t>Analytics run in</a:t>
            </a:r>
          </a:p>
          <a:p>
            <a:pPr marL="192088" indent="-187325">
              <a:spcBef>
                <a:spcPct val="20000"/>
              </a:spcBef>
              <a:buClr>
                <a:srgbClr val="FFFF66"/>
              </a:buClr>
              <a:defRPr/>
            </a:pPr>
            <a:r>
              <a:rPr lang="en-US" dirty="0" smtClean="0">
                <a:ea typeface="ＭＳ Ｐゴシック" pitchFamily="16" charset="-128"/>
                <a:cs typeface="ＭＳ Ｐゴシック"/>
              </a:rPr>
              <a:t>GRID Computing,</a:t>
            </a:r>
          </a:p>
          <a:p>
            <a:pPr marL="192088" indent="-187325">
              <a:spcBef>
                <a:spcPct val="20000"/>
              </a:spcBef>
              <a:buClr>
                <a:srgbClr val="FFFF66"/>
              </a:buClr>
              <a:defRPr/>
            </a:pPr>
            <a:r>
              <a:rPr lang="en-US" dirty="0" err="1" smtClean="0">
                <a:ea typeface="ＭＳ Ｐゴシック" pitchFamily="16" charset="-128"/>
                <a:cs typeface="ＭＳ Ｐゴシック"/>
              </a:rPr>
              <a:t>Hadoop</a:t>
            </a:r>
            <a:r>
              <a:rPr lang="en-US" dirty="0" smtClean="0">
                <a:ea typeface="ＭＳ Ｐゴシック" pitchFamily="16" charset="-128"/>
                <a:cs typeface="ＭＳ Ｐゴシック"/>
              </a:rPr>
              <a:t>, and </a:t>
            </a:r>
          </a:p>
          <a:p>
            <a:pPr marL="192088" indent="-187325">
              <a:spcBef>
                <a:spcPct val="20000"/>
              </a:spcBef>
              <a:buClr>
                <a:srgbClr val="FFFF66"/>
              </a:buClr>
              <a:defRPr/>
            </a:pPr>
            <a:r>
              <a:rPr lang="en-US" dirty="0" smtClean="0">
                <a:ea typeface="ＭＳ Ｐゴシック" pitchFamily="16" charset="-128"/>
                <a:cs typeface="ＭＳ Ｐゴシック"/>
              </a:rPr>
              <a:t>Map Reduce</a:t>
            </a:r>
          </a:p>
          <a:p>
            <a:pPr marL="192088" indent="-187325">
              <a:spcBef>
                <a:spcPct val="20000"/>
              </a:spcBef>
              <a:buClr>
                <a:srgbClr val="FFFF66"/>
              </a:buClr>
              <a:defRPr/>
            </a:pPr>
            <a:r>
              <a:rPr lang="en-US" dirty="0" smtClean="0">
                <a:ea typeface="ＭＳ Ｐゴシック" pitchFamily="16" charset="-128"/>
                <a:cs typeface="ＭＳ Ｐゴシック"/>
              </a:rPr>
              <a:t>environment </a:t>
            </a:r>
          </a:p>
        </p:txBody>
      </p:sp>
      <p:sp>
        <p:nvSpPr>
          <p:cNvPr id="18" name="Title 1"/>
          <p:cNvSpPr txBox="1">
            <a:spLocks/>
          </p:cNvSpPr>
          <p:nvPr/>
        </p:nvSpPr>
        <p:spPr bwMode="auto">
          <a:xfrm>
            <a:off x="304800" y="3630613"/>
            <a:ext cx="1219200" cy="484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uLnTx/>
                <a:uFillTx/>
                <a:latin typeface="+mj-lt"/>
                <a:ea typeface="Arial" pitchFamily="49" charset="0"/>
                <a:cs typeface="Arial" pitchFamily="34" charset="0"/>
              </a:rPr>
              <a:t>Analyst</a:t>
            </a:r>
          </a:p>
        </p:txBody>
      </p:sp>
      <p:cxnSp>
        <p:nvCxnSpPr>
          <p:cNvPr id="19" name="Straight Arrow Connector 177"/>
          <p:cNvCxnSpPr>
            <a:cxnSpLocks noChangeShapeType="1"/>
          </p:cNvCxnSpPr>
          <p:nvPr/>
        </p:nvCxnSpPr>
        <p:spPr bwMode="auto">
          <a:xfrm rot="5400000" flipH="1" flipV="1">
            <a:off x="3200400" y="2514600"/>
            <a:ext cx="533400" cy="381000"/>
          </a:xfrm>
          <a:prstGeom prst="straightConnector1">
            <a:avLst/>
          </a:prstGeom>
          <a:ln w="41275">
            <a:solidFill>
              <a:schemeClr val="tx2">
                <a:lumMod val="75000"/>
              </a:schemeClr>
            </a:solidFill>
            <a:headEnd/>
            <a:tailEnd type="arrow" w="med" len="med"/>
          </a:ln>
        </p:spPr>
        <p:style>
          <a:lnRef idx="3">
            <a:schemeClr val="accent3"/>
          </a:lnRef>
          <a:fillRef idx="0">
            <a:schemeClr val="accent3"/>
          </a:fillRef>
          <a:effectRef idx="2">
            <a:schemeClr val="accent3"/>
          </a:effectRef>
          <a:fontRef idx="minor">
            <a:schemeClr val="tx1"/>
          </a:fontRef>
        </p:style>
      </p:cxnSp>
      <p:cxnSp>
        <p:nvCxnSpPr>
          <p:cNvPr id="20" name="Straight Arrow Connector 177"/>
          <p:cNvCxnSpPr>
            <a:cxnSpLocks noChangeShapeType="1"/>
          </p:cNvCxnSpPr>
          <p:nvPr/>
        </p:nvCxnSpPr>
        <p:spPr bwMode="auto">
          <a:xfrm>
            <a:off x="4114800" y="2971800"/>
            <a:ext cx="1371600" cy="1219200"/>
          </a:xfrm>
          <a:prstGeom prst="straightConnector1">
            <a:avLst/>
          </a:prstGeom>
          <a:ln w="41275">
            <a:solidFill>
              <a:schemeClr val="tx2">
                <a:lumMod val="75000"/>
              </a:schemeClr>
            </a:solidFill>
            <a:headEnd/>
            <a:tailEnd type="arrow" w="med" len="med"/>
          </a:ln>
        </p:spPr>
        <p:style>
          <a:lnRef idx="3">
            <a:schemeClr val="accent3"/>
          </a:lnRef>
          <a:fillRef idx="0">
            <a:schemeClr val="accent3"/>
          </a:fillRef>
          <a:effectRef idx="2">
            <a:schemeClr val="accent3"/>
          </a:effectRef>
          <a:fontRef idx="minor">
            <a:schemeClr val="tx1"/>
          </a:fontRef>
        </p:style>
      </p:cxnSp>
      <p:sp>
        <p:nvSpPr>
          <p:cNvPr id="21" name="Rectangle 20"/>
          <p:cNvSpPr/>
          <p:nvPr/>
        </p:nvSpPr>
        <p:spPr>
          <a:xfrm>
            <a:off x="5943600" y="4029670"/>
            <a:ext cx="1371600" cy="923330"/>
          </a:xfrm>
          <a:prstGeom prst="rect">
            <a:avLst/>
          </a:prstGeom>
        </p:spPr>
        <p:txBody>
          <a:bodyPr wrap="square">
            <a:spAutoFit/>
          </a:bodyPr>
          <a:lstStyle/>
          <a:p>
            <a:pPr marL="192088" indent="-187325">
              <a:spcBef>
                <a:spcPct val="20000"/>
              </a:spcBef>
              <a:buClr>
                <a:srgbClr val="FFFF66"/>
              </a:buClr>
              <a:defRPr/>
            </a:pPr>
            <a:r>
              <a:rPr lang="en-US" dirty="0" smtClean="0">
                <a:ea typeface="ＭＳ Ｐゴシック" pitchFamily="16" charset="-128"/>
                <a:cs typeface="ＭＳ Ｐゴシック"/>
              </a:rPr>
              <a:t>	Question focused datasets</a:t>
            </a:r>
            <a:endParaRPr lang="en-US" dirty="0">
              <a:ea typeface="ＭＳ Ｐゴシック" pitchFamily="16" charset="-128"/>
              <a:cs typeface="ＭＳ Ｐゴシック"/>
            </a:endParaRPr>
          </a:p>
        </p:txBody>
      </p:sp>
      <p:sp>
        <p:nvSpPr>
          <p:cNvPr id="22" name="Rectangle 21"/>
          <p:cNvSpPr/>
          <p:nvPr/>
        </p:nvSpPr>
        <p:spPr>
          <a:xfrm>
            <a:off x="4648200" y="2667000"/>
            <a:ext cx="1981200" cy="923330"/>
          </a:xfrm>
          <a:prstGeom prst="rect">
            <a:avLst/>
          </a:prstGeom>
        </p:spPr>
        <p:txBody>
          <a:bodyPr wrap="square">
            <a:spAutoFit/>
          </a:bodyPr>
          <a:lstStyle/>
          <a:p>
            <a:pPr marL="192088" indent="-187325">
              <a:spcBef>
                <a:spcPct val="20000"/>
              </a:spcBef>
              <a:buClr>
                <a:srgbClr val="FFFF66"/>
              </a:buClr>
              <a:defRPr/>
            </a:pPr>
            <a:r>
              <a:rPr lang="en-US" dirty="0" smtClean="0">
                <a:ea typeface="ＭＳ Ｐゴシック" pitchFamily="16" charset="-128"/>
                <a:cs typeface="ＭＳ Ｐゴシック"/>
              </a:rPr>
              <a:t>	Analytics, filters, correlation results</a:t>
            </a:r>
            <a:endParaRPr lang="en-US" dirty="0">
              <a:ea typeface="ＭＳ Ｐゴシック" pitchFamily="16" charset="-128"/>
              <a:cs typeface="ＭＳ Ｐゴシック"/>
            </a:endParaRPr>
          </a:p>
        </p:txBody>
      </p:sp>
      <p:sp>
        <p:nvSpPr>
          <p:cNvPr id="23" name="Right Arrow 22"/>
          <p:cNvSpPr/>
          <p:nvPr/>
        </p:nvSpPr>
        <p:spPr bwMode="auto">
          <a:xfrm>
            <a:off x="1600200" y="1981200"/>
            <a:ext cx="72390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24" name="Right Arrow 23"/>
          <p:cNvSpPr/>
          <p:nvPr/>
        </p:nvSpPr>
        <p:spPr bwMode="auto">
          <a:xfrm>
            <a:off x="1828800" y="2133600"/>
            <a:ext cx="7239000" cy="3810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pic>
        <p:nvPicPr>
          <p:cNvPr id="25" name="Picture 24" descr="cloud_jack-fav_02lg.png"/>
          <p:cNvPicPr>
            <a:picLocks noChangeAspect="1"/>
          </p:cNvPicPr>
          <p:nvPr/>
        </p:nvPicPr>
        <p:blipFill>
          <a:blip r:embed="rId2" cstate="print"/>
          <a:stretch>
            <a:fillRect/>
          </a:stretch>
        </p:blipFill>
        <p:spPr>
          <a:xfrm>
            <a:off x="2057400" y="1981200"/>
            <a:ext cx="2658509" cy="1843617"/>
          </a:xfrm>
          <a:prstGeom prst="rect">
            <a:avLst/>
          </a:prstGeom>
        </p:spPr>
      </p:pic>
      <p:grpSp>
        <p:nvGrpSpPr>
          <p:cNvPr id="26" name="Group 25"/>
          <p:cNvGrpSpPr/>
          <p:nvPr/>
        </p:nvGrpSpPr>
        <p:grpSpPr>
          <a:xfrm>
            <a:off x="2514600" y="2057400"/>
            <a:ext cx="1294398" cy="1568450"/>
            <a:chOff x="3124200" y="3048000"/>
            <a:chExt cx="1294398" cy="1568450"/>
          </a:xfrm>
        </p:grpSpPr>
        <p:pic>
          <p:nvPicPr>
            <p:cNvPr id="27" name="Picture 29" descr="data_server_4U.png"/>
            <p:cNvPicPr>
              <a:picLocks noChangeAspect="1"/>
            </p:cNvPicPr>
            <p:nvPr/>
          </p:nvPicPr>
          <p:blipFill>
            <a:blip r:embed="rId8" cstate="print"/>
            <a:srcRect/>
            <a:stretch>
              <a:fillRect/>
            </a:stretch>
          </p:blipFill>
          <p:spPr bwMode="auto">
            <a:xfrm>
              <a:off x="3124200" y="3581400"/>
              <a:ext cx="606425" cy="425450"/>
            </a:xfrm>
            <a:prstGeom prst="rect">
              <a:avLst/>
            </a:prstGeom>
            <a:noFill/>
            <a:ln w="9525">
              <a:noFill/>
              <a:miter lim="800000"/>
              <a:headEnd/>
              <a:tailEnd/>
            </a:ln>
          </p:spPr>
        </p:pic>
        <p:grpSp>
          <p:nvGrpSpPr>
            <p:cNvPr id="28" name="Group 84"/>
            <p:cNvGrpSpPr/>
            <p:nvPr/>
          </p:nvGrpSpPr>
          <p:grpSpPr>
            <a:xfrm>
              <a:off x="3429000" y="3048000"/>
              <a:ext cx="989598" cy="882003"/>
              <a:chOff x="1193236" y="2573878"/>
              <a:chExt cx="694268" cy="694268"/>
            </a:xfrm>
          </p:grpSpPr>
          <p:sp>
            <p:nvSpPr>
              <p:cNvPr id="33" name="Oval 32"/>
              <p:cNvSpPr/>
              <p:nvPr/>
            </p:nvSpPr>
            <p:spPr bwMode="auto">
              <a:xfrm>
                <a:off x="1193236" y="2573878"/>
                <a:ext cx="694268" cy="694268"/>
              </a:xfrm>
              <a:prstGeom prst="ellipse">
                <a:avLst/>
              </a:prstGeom>
              <a:solidFill>
                <a:srgbClr val="9AE1F7"/>
              </a:solidFill>
              <a:ln w="25400" cap="flat" cmpd="sng" algn="ctr">
                <a:solidFill>
                  <a:srgbClr val="5EB4E6"/>
                </a:solidFill>
                <a:prstDash val="solid"/>
                <a:round/>
                <a:headEnd type="none" w="med" len="med"/>
                <a:tailEnd type="none" w="med" len="med"/>
              </a:ln>
              <a:effectLst>
                <a:outerShdw dist="25400" dir="5400000">
                  <a:srgbClr val="000000">
                    <a:alpha val="20000"/>
                  </a:srgbClr>
                </a:outerShdw>
              </a:effectLst>
            </p:spPr>
            <p:txBody>
              <a:bodyPr vert="horz" wrap="none" lIns="91440" tIns="45720" rIns="91440" bIns="45720" numCol="1" rtlCol="0" anchor="ctr" anchorCtr="0" compatLnSpc="1">
                <a:prstTxWarp prst="textNoShape">
                  <a:avLst/>
                </a:prstTxWarp>
              </a:bodyPr>
              <a:lstStyle/>
              <a:p>
                <a:endParaRPr lang="en-US" dirty="0" smtClean="0">
                  <a:solidFill>
                    <a:schemeClr val="bg2"/>
                  </a:solidFill>
                  <a:latin typeface="Arial" charset="0"/>
                  <a:ea typeface="ＭＳ Ｐゴシック" pitchFamily="16" charset="-128"/>
                </a:endParaRPr>
              </a:p>
            </p:txBody>
          </p:sp>
          <p:pic>
            <p:nvPicPr>
              <p:cNvPr id="34" name="Picture 33" descr="datamodel_01.png"/>
              <p:cNvPicPr>
                <a:picLocks noChangeAspect="1"/>
              </p:cNvPicPr>
              <p:nvPr/>
            </p:nvPicPr>
            <p:blipFill>
              <a:blip r:embed="rId9" cstate="print"/>
              <a:stretch>
                <a:fillRect/>
              </a:stretch>
            </p:blipFill>
            <p:spPr>
              <a:xfrm>
                <a:off x="1320175" y="2768600"/>
                <a:ext cx="511872" cy="352751"/>
              </a:xfrm>
              <a:prstGeom prst="rect">
                <a:avLst/>
              </a:prstGeom>
            </p:spPr>
          </p:pic>
        </p:grpSp>
        <p:pic>
          <p:nvPicPr>
            <p:cNvPr id="29" name="Picture 29" descr="data_server_4U.png"/>
            <p:cNvPicPr>
              <a:picLocks noChangeAspect="1"/>
            </p:cNvPicPr>
            <p:nvPr/>
          </p:nvPicPr>
          <p:blipFill>
            <a:blip r:embed="rId8" cstate="print"/>
            <a:srcRect/>
            <a:stretch>
              <a:fillRect/>
            </a:stretch>
          </p:blipFill>
          <p:spPr bwMode="auto">
            <a:xfrm>
              <a:off x="3276600" y="3733800"/>
              <a:ext cx="606425" cy="425450"/>
            </a:xfrm>
            <a:prstGeom prst="rect">
              <a:avLst/>
            </a:prstGeom>
            <a:noFill/>
            <a:ln w="9525">
              <a:noFill/>
              <a:miter lim="800000"/>
              <a:headEnd/>
              <a:tailEnd/>
            </a:ln>
          </p:spPr>
        </p:pic>
        <p:pic>
          <p:nvPicPr>
            <p:cNvPr id="30" name="Picture 29" descr="data_server_4U.png"/>
            <p:cNvPicPr>
              <a:picLocks noChangeAspect="1"/>
            </p:cNvPicPr>
            <p:nvPr/>
          </p:nvPicPr>
          <p:blipFill>
            <a:blip r:embed="rId8" cstate="print"/>
            <a:srcRect/>
            <a:stretch>
              <a:fillRect/>
            </a:stretch>
          </p:blipFill>
          <p:spPr bwMode="auto">
            <a:xfrm>
              <a:off x="3429000" y="3886200"/>
              <a:ext cx="606425" cy="425450"/>
            </a:xfrm>
            <a:prstGeom prst="rect">
              <a:avLst/>
            </a:prstGeom>
            <a:noFill/>
            <a:ln w="9525">
              <a:noFill/>
              <a:miter lim="800000"/>
              <a:headEnd/>
              <a:tailEnd/>
            </a:ln>
          </p:spPr>
        </p:pic>
        <p:pic>
          <p:nvPicPr>
            <p:cNvPr id="31" name="Picture 29" descr="data_server_4U.png"/>
            <p:cNvPicPr>
              <a:picLocks noChangeAspect="1"/>
            </p:cNvPicPr>
            <p:nvPr/>
          </p:nvPicPr>
          <p:blipFill>
            <a:blip r:embed="rId8" cstate="print"/>
            <a:srcRect/>
            <a:stretch>
              <a:fillRect/>
            </a:stretch>
          </p:blipFill>
          <p:spPr bwMode="auto">
            <a:xfrm>
              <a:off x="3581400" y="4038600"/>
              <a:ext cx="606425" cy="425450"/>
            </a:xfrm>
            <a:prstGeom prst="rect">
              <a:avLst/>
            </a:prstGeom>
            <a:noFill/>
            <a:ln w="9525">
              <a:noFill/>
              <a:miter lim="800000"/>
              <a:headEnd/>
              <a:tailEnd/>
            </a:ln>
          </p:spPr>
        </p:pic>
        <p:pic>
          <p:nvPicPr>
            <p:cNvPr id="32" name="Picture 29" descr="data_server_4U.png"/>
            <p:cNvPicPr>
              <a:picLocks noChangeAspect="1"/>
            </p:cNvPicPr>
            <p:nvPr/>
          </p:nvPicPr>
          <p:blipFill>
            <a:blip r:embed="rId8" cstate="print"/>
            <a:srcRect/>
            <a:stretch>
              <a:fillRect/>
            </a:stretch>
          </p:blipFill>
          <p:spPr bwMode="auto">
            <a:xfrm>
              <a:off x="3733800" y="4191000"/>
              <a:ext cx="606425" cy="425450"/>
            </a:xfrm>
            <a:prstGeom prst="rect">
              <a:avLst/>
            </a:prstGeom>
            <a:noFill/>
            <a:ln w="9525">
              <a:noFill/>
              <a:miter lim="800000"/>
              <a:headEnd/>
              <a:tailEnd/>
            </a:ln>
          </p:spPr>
        </p:pic>
      </p:grpSp>
      <p:cxnSp>
        <p:nvCxnSpPr>
          <p:cNvPr id="35" name="Straight Arrow Connector 177"/>
          <p:cNvCxnSpPr>
            <a:cxnSpLocks noChangeShapeType="1"/>
          </p:cNvCxnSpPr>
          <p:nvPr/>
        </p:nvCxnSpPr>
        <p:spPr bwMode="auto">
          <a:xfrm rot="5400000" flipH="1" flipV="1">
            <a:off x="1485900" y="3162300"/>
            <a:ext cx="1066800" cy="990600"/>
          </a:xfrm>
          <a:prstGeom prst="straightConnector1">
            <a:avLst/>
          </a:prstGeom>
          <a:ln w="41275">
            <a:solidFill>
              <a:schemeClr val="tx2">
                <a:lumMod val="75000"/>
              </a:schemeClr>
            </a:solidFill>
            <a:headEnd/>
            <a:tailEnd type="arrow" w="med" len="med"/>
          </a:ln>
        </p:spPr>
        <p:style>
          <a:lnRef idx="3">
            <a:schemeClr val="accent3"/>
          </a:lnRef>
          <a:fillRef idx="0">
            <a:schemeClr val="accent3"/>
          </a:fillRef>
          <a:effectRef idx="2">
            <a:schemeClr val="accent3"/>
          </a:effectRef>
          <a:fontRef idx="minor">
            <a:schemeClr val="tx1"/>
          </a:fontRef>
        </p:style>
      </p:cxnSp>
      <p:cxnSp>
        <p:nvCxnSpPr>
          <p:cNvPr id="36" name="Straight Arrow Connector 177"/>
          <p:cNvCxnSpPr>
            <a:cxnSpLocks noChangeShapeType="1"/>
          </p:cNvCxnSpPr>
          <p:nvPr/>
        </p:nvCxnSpPr>
        <p:spPr bwMode="auto">
          <a:xfrm>
            <a:off x="7086600" y="4572000"/>
            <a:ext cx="457200" cy="1588"/>
          </a:xfrm>
          <a:prstGeom prst="straightConnector1">
            <a:avLst/>
          </a:prstGeom>
          <a:ln w="41275">
            <a:solidFill>
              <a:schemeClr val="tx2">
                <a:lumMod val="75000"/>
              </a:schemeClr>
            </a:solidFill>
            <a:headEnd/>
            <a:tailEnd type="arrow" w="med" len="med"/>
          </a:ln>
        </p:spPr>
        <p:style>
          <a:lnRef idx="3">
            <a:schemeClr val="accent3"/>
          </a:lnRef>
          <a:fillRef idx="0">
            <a:schemeClr val="accent3"/>
          </a:fillRef>
          <a:effectRef idx="2">
            <a:schemeClr val="accent3"/>
          </a:effectRef>
          <a:fontRef idx="minor">
            <a:schemeClr val="tx1"/>
          </a:fontRef>
        </p:style>
      </p:cxnSp>
      <p:sp>
        <p:nvSpPr>
          <p:cNvPr id="37" name="Rectangle 36"/>
          <p:cNvSpPr/>
          <p:nvPr/>
        </p:nvSpPr>
        <p:spPr>
          <a:xfrm>
            <a:off x="7543800" y="5581471"/>
            <a:ext cx="1371600" cy="1200329"/>
          </a:xfrm>
          <a:prstGeom prst="rect">
            <a:avLst/>
          </a:prstGeom>
        </p:spPr>
        <p:txBody>
          <a:bodyPr wrap="square">
            <a:spAutoFit/>
          </a:bodyPr>
          <a:lstStyle/>
          <a:p>
            <a:pPr marL="192088" indent="-187325">
              <a:spcBef>
                <a:spcPct val="20000"/>
              </a:spcBef>
              <a:buClr>
                <a:srgbClr val="FFFF66"/>
              </a:buClr>
              <a:defRPr/>
            </a:pPr>
            <a:r>
              <a:rPr lang="en-US" dirty="0" smtClean="0">
                <a:ea typeface="ＭＳ Ｐゴシック" pitchFamily="16" charset="-128"/>
                <a:cs typeface="ＭＳ Ｐゴシック"/>
              </a:rPr>
              <a:t>	Reports, analysis, other web pages</a:t>
            </a:r>
            <a:endParaRPr lang="en-US" dirty="0">
              <a:ea typeface="ＭＳ Ｐゴシック" pitchFamily="16" charset="-128"/>
              <a:cs typeface="ＭＳ Ｐゴシック"/>
            </a:endParaRPr>
          </a:p>
        </p:txBody>
      </p:sp>
      <p:pic>
        <p:nvPicPr>
          <p:cNvPr id="38" name="Picture 52" descr="user_mapcomp_grn.png"/>
          <p:cNvPicPr>
            <a:picLocks noChangeAspect="1"/>
          </p:cNvPicPr>
          <p:nvPr/>
        </p:nvPicPr>
        <p:blipFill>
          <a:blip r:embed="rId3" cstate="print"/>
          <a:srcRect/>
          <a:stretch>
            <a:fillRect/>
          </a:stretch>
        </p:blipFill>
        <p:spPr bwMode="auto">
          <a:xfrm>
            <a:off x="8077200" y="4953000"/>
            <a:ext cx="755801" cy="685800"/>
          </a:xfrm>
          <a:prstGeom prst="rect">
            <a:avLst/>
          </a:prstGeom>
          <a:noFill/>
          <a:ln w="9525">
            <a:noFill/>
            <a:miter lim="800000"/>
            <a:headEnd/>
            <a:tailEnd/>
          </a:ln>
        </p:spPr>
      </p:pic>
      <p:pic>
        <p:nvPicPr>
          <p:cNvPr id="39" name="Picture 52" descr="user_mapcomp_grn.png"/>
          <p:cNvPicPr>
            <a:picLocks noChangeAspect="1"/>
          </p:cNvPicPr>
          <p:nvPr/>
        </p:nvPicPr>
        <p:blipFill>
          <a:blip r:embed="rId3" cstate="print"/>
          <a:srcRect/>
          <a:stretch>
            <a:fillRect/>
          </a:stretch>
        </p:blipFill>
        <p:spPr bwMode="auto">
          <a:xfrm>
            <a:off x="7924800" y="4724400"/>
            <a:ext cx="755801" cy="685800"/>
          </a:xfrm>
          <a:prstGeom prst="rect">
            <a:avLst/>
          </a:prstGeom>
          <a:noFill/>
          <a:ln w="9525">
            <a:noFill/>
            <a:miter lim="800000"/>
            <a:headEnd/>
            <a:tailEnd/>
          </a:ln>
        </p:spPr>
      </p:pic>
      <p:pic>
        <p:nvPicPr>
          <p:cNvPr id="40" name="Picture 52" descr="user_mapcomp_grn.png"/>
          <p:cNvPicPr>
            <a:picLocks noChangeAspect="1"/>
          </p:cNvPicPr>
          <p:nvPr/>
        </p:nvPicPr>
        <p:blipFill>
          <a:blip r:embed="rId3" cstate="print"/>
          <a:srcRect/>
          <a:stretch>
            <a:fillRect/>
          </a:stretch>
        </p:blipFill>
        <p:spPr bwMode="auto">
          <a:xfrm>
            <a:off x="7772400" y="4495800"/>
            <a:ext cx="755801" cy="685800"/>
          </a:xfrm>
          <a:prstGeom prst="rect">
            <a:avLst/>
          </a:prstGeom>
          <a:noFill/>
          <a:ln w="9525">
            <a:noFill/>
            <a:miter lim="800000"/>
            <a:headEnd/>
            <a:tailEnd/>
          </a:ln>
        </p:spPr>
      </p:pic>
      <p:pic>
        <p:nvPicPr>
          <p:cNvPr id="41" name="Picture 52" descr="user_mapcomp_grn.png"/>
          <p:cNvPicPr>
            <a:picLocks noChangeAspect="1"/>
          </p:cNvPicPr>
          <p:nvPr/>
        </p:nvPicPr>
        <p:blipFill>
          <a:blip r:embed="rId3" cstate="print"/>
          <a:srcRect/>
          <a:stretch>
            <a:fillRect/>
          </a:stretch>
        </p:blipFill>
        <p:spPr bwMode="auto">
          <a:xfrm>
            <a:off x="7696200" y="4267200"/>
            <a:ext cx="755801" cy="685800"/>
          </a:xfrm>
          <a:prstGeom prst="rect">
            <a:avLst/>
          </a:prstGeom>
          <a:noFill/>
          <a:ln w="9525">
            <a:noFill/>
            <a:miter lim="800000"/>
            <a:headEnd/>
            <a:tailEnd/>
          </a:ln>
        </p:spPr>
      </p:pic>
      <p:pic>
        <p:nvPicPr>
          <p:cNvPr id="42" name="Picture 164"/>
          <p:cNvPicPr>
            <a:picLocks noChangeArrowheads="1"/>
          </p:cNvPicPr>
          <p:nvPr/>
        </p:nvPicPr>
        <p:blipFill>
          <a:blip r:embed="rId4" cstate="print"/>
          <a:srcRect/>
          <a:stretch>
            <a:fillRect/>
          </a:stretch>
        </p:blipFill>
        <p:spPr bwMode="auto">
          <a:xfrm>
            <a:off x="5410200" y="4495800"/>
            <a:ext cx="533400" cy="533400"/>
          </a:xfrm>
          <a:prstGeom prst="rect">
            <a:avLst/>
          </a:prstGeom>
          <a:noFill/>
          <a:ln w="12700">
            <a:noFill/>
            <a:miter lim="800000"/>
            <a:headEnd/>
            <a:tailEnd/>
          </a:ln>
        </p:spPr>
      </p:pic>
      <p:pic>
        <p:nvPicPr>
          <p:cNvPr id="43" name="Picture 164"/>
          <p:cNvPicPr>
            <a:picLocks noChangeArrowheads="1"/>
          </p:cNvPicPr>
          <p:nvPr/>
        </p:nvPicPr>
        <p:blipFill>
          <a:blip r:embed="rId4" cstate="print"/>
          <a:srcRect/>
          <a:stretch>
            <a:fillRect/>
          </a:stretch>
        </p:blipFill>
        <p:spPr bwMode="auto">
          <a:xfrm>
            <a:off x="5562600" y="4648200"/>
            <a:ext cx="533400" cy="533400"/>
          </a:xfrm>
          <a:prstGeom prst="rect">
            <a:avLst/>
          </a:prstGeom>
          <a:noFill/>
          <a:ln w="12700">
            <a:noFill/>
            <a:miter lim="800000"/>
            <a:headEnd/>
            <a:tailEnd/>
          </a:ln>
        </p:spPr>
      </p:pic>
      <p:pic>
        <p:nvPicPr>
          <p:cNvPr id="44" name="Picture 164"/>
          <p:cNvPicPr>
            <a:picLocks noChangeArrowheads="1"/>
          </p:cNvPicPr>
          <p:nvPr/>
        </p:nvPicPr>
        <p:blipFill>
          <a:blip r:embed="rId4" cstate="print"/>
          <a:srcRect/>
          <a:stretch>
            <a:fillRect/>
          </a:stretch>
        </p:blipFill>
        <p:spPr bwMode="auto">
          <a:xfrm>
            <a:off x="5715000" y="4800600"/>
            <a:ext cx="533400" cy="533400"/>
          </a:xfrm>
          <a:prstGeom prst="rect">
            <a:avLst/>
          </a:prstGeom>
          <a:noFill/>
          <a:ln w="12700">
            <a:noFill/>
            <a:miter lim="800000"/>
            <a:headEnd/>
            <a:tailEnd/>
          </a:ln>
        </p:spPr>
      </p:pic>
      <p:pic>
        <p:nvPicPr>
          <p:cNvPr id="45" name="Picture 164"/>
          <p:cNvPicPr>
            <a:picLocks noChangeArrowheads="1"/>
          </p:cNvPicPr>
          <p:nvPr/>
        </p:nvPicPr>
        <p:blipFill>
          <a:blip r:embed="rId4" cstate="print"/>
          <a:srcRect/>
          <a:stretch>
            <a:fillRect/>
          </a:stretch>
        </p:blipFill>
        <p:spPr bwMode="auto">
          <a:xfrm>
            <a:off x="5867400" y="4953000"/>
            <a:ext cx="533400" cy="533400"/>
          </a:xfrm>
          <a:prstGeom prst="rect">
            <a:avLst/>
          </a:prstGeom>
          <a:noFill/>
          <a:ln w="12700">
            <a:noFill/>
            <a:miter lim="800000"/>
            <a:headEnd/>
            <a:tailEnd/>
          </a:ln>
        </p:spPr>
      </p:pic>
      <p:pic>
        <p:nvPicPr>
          <p:cNvPr id="46" name="Picture 164"/>
          <p:cNvPicPr>
            <a:picLocks noChangeArrowheads="1"/>
          </p:cNvPicPr>
          <p:nvPr/>
        </p:nvPicPr>
        <p:blipFill>
          <a:blip r:embed="rId4" cstate="print"/>
          <a:srcRect/>
          <a:stretch>
            <a:fillRect/>
          </a:stretch>
        </p:blipFill>
        <p:spPr bwMode="auto">
          <a:xfrm>
            <a:off x="6019800" y="5105400"/>
            <a:ext cx="533400" cy="533400"/>
          </a:xfrm>
          <a:prstGeom prst="rect">
            <a:avLst/>
          </a:prstGeom>
          <a:noFill/>
          <a:ln w="12700">
            <a:noFill/>
            <a:miter lim="800000"/>
            <a:headEnd/>
            <a:tailEnd/>
          </a:ln>
        </p:spPr>
      </p:pic>
      <p:cxnSp>
        <p:nvCxnSpPr>
          <p:cNvPr id="47" name="Straight Arrow Connector 177"/>
          <p:cNvCxnSpPr>
            <a:cxnSpLocks noChangeShapeType="1"/>
          </p:cNvCxnSpPr>
          <p:nvPr/>
        </p:nvCxnSpPr>
        <p:spPr bwMode="auto">
          <a:xfrm>
            <a:off x="6324600" y="3352800"/>
            <a:ext cx="914400" cy="1588"/>
          </a:xfrm>
          <a:prstGeom prst="straightConnector1">
            <a:avLst/>
          </a:prstGeom>
          <a:ln w="41275">
            <a:solidFill>
              <a:schemeClr val="tx2">
                <a:lumMod val="75000"/>
              </a:schemeClr>
            </a:solidFill>
            <a:headEnd/>
            <a:tailEnd type="arrow" w="med" len="med"/>
          </a:ln>
        </p:spPr>
        <p:style>
          <a:lnRef idx="3">
            <a:schemeClr val="accent3"/>
          </a:lnRef>
          <a:fillRef idx="0">
            <a:schemeClr val="accent3"/>
          </a:fillRef>
          <a:effectRef idx="2">
            <a:schemeClr val="accent3"/>
          </a:effectRef>
          <a:fontRef idx="minor">
            <a:schemeClr val="tx1"/>
          </a:fontRef>
        </p:style>
      </p:cxnSp>
      <p:sp>
        <p:nvSpPr>
          <p:cNvPr id="48" name="Rectangle 47"/>
          <p:cNvSpPr/>
          <p:nvPr/>
        </p:nvSpPr>
        <p:spPr>
          <a:xfrm>
            <a:off x="7162800" y="2831271"/>
            <a:ext cx="2057400" cy="923330"/>
          </a:xfrm>
          <a:prstGeom prst="rect">
            <a:avLst/>
          </a:prstGeom>
        </p:spPr>
        <p:txBody>
          <a:bodyPr wrap="square">
            <a:spAutoFit/>
          </a:bodyPr>
          <a:lstStyle/>
          <a:p>
            <a:pPr marL="192088" indent="-187325" algn="ctr">
              <a:spcBef>
                <a:spcPct val="20000"/>
              </a:spcBef>
              <a:buClr>
                <a:srgbClr val="FFFF66"/>
              </a:buClr>
              <a:defRPr/>
            </a:pPr>
            <a:r>
              <a:rPr lang="en-US" dirty="0" smtClean="0">
                <a:ea typeface="ＭＳ Ｐゴシック" pitchFamily="16" charset="-128"/>
                <a:cs typeface="ＭＳ Ｐゴシック"/>
              </a:rPr>
              <a:t> Alerts, facts, etc.</a:t>
            </a:r>
            <a:r>
              <a:rPr lang="en-US" dirty="0">
                <a:ea typeface="ＭＳ Ｐゴシック" pitchFamily="16" charset="-128"/>
                <a:cs typeface="ＭＳ Ｐゴシック"/>
              </a:rPr>
              <a:t> </a:t>
            </a:r>
            <a:r>
              <a:rPr lang="en-US" dirty="0" smtClean="0">
                <a:ea typeface="ＭＳ Ｐゴシック" pitchFamily="16" charset="-128"/>
                <a:cs typeface="ＭＳ Ｐゴシック"/>
              </a:rPr>
              <a:t>feed into other Analysts</a:t>
            </a:r>
            <a:endParaRPr lang="en-US" dirty="0">
              <a:ea typeface="ＭＳ Ｐゴシック" pitchFamily="16" charset="-128"/>
              <a:cs typeface="ＭＳ Ｐゴシック"/>
            </a:endParaRPr>
          </a:p>
        </p:txBody>
      </p:sp>
      <p:cxnSp>
        <p:nvCxnSpPr>
          <p:cNvPr id="49" name="Straight Arrow Connector 177"/>
          <p:cNvCxnSpPr>
            <a:cxnSpLocks noChangeShapeType="1"/>
          </p:cNvCxnSpPr>
          <p:nvPr/>
        </p:nvCxnSpPr>
        <p:spPr bwMode="auto">
          <a:xfrm rot="5400000" flipH="1" flipV="1">
            <a:off x="8191500" y="4000500"/>
            <a:ext cx="685800" cy="152400"/>
          </a:xfrm>
          <a:prstGeom prst="straightConnector1">
            <a:avLst/>
          </a:prstGeom>
          <a:ln w="41275">
            <a:solidFill>
              <a:schemeClr val="tx2">
                <a:lumMod val="75000"/>
              </a:schemeClr>
            </a:solidFill>
            <a:headEnd/>
            <a:tailEnd type="arrow" w="med" len="med"/>
          </a:ln>
        </p:spPr>
        <p:style>
          <a:lnRef idx="3">
            <a:schemeClr val="accent3"/>
          </a:lnRef>
          <a:fillRef idx="0">
            <a:schemeClr val="accent3"/>
          </a:fillRef>
          <a:effectRef idx="2">
            <a:schemeClr val="accent3"/>
          </a:effectRef>
          <a:fontRef idx="minor">
            <a:schemeClr val="tx1"/>
          </a:fontRef>
        </p:style>
      </p:cxnSp>
      <p:sp>
        <p:nvSpPr>
          <p:cNvPr id="50" name="Rectangle 49"/>
          <p:cNvSpPr/>
          <p:nvPr/>
        </p:nvSpPr>
        <p:spPr>
          <a:xfrm>
            <a:off x="2895600" y="1459468"/>
            <a:ext cx="1114985" cy="369332"/>
          </a:xfrm>
          <a:prstGeom prst="rect">
            <a:avLst/>
          </a:prstGeom>
        </p:spPr>
        <p:txBody>
          <a:bodyPr wrap="none">
            <a:spAutoFit/>
          </a:bodyPr>
          <a:lstStyle/>
          <a:p>
            <a:pPr marL="192088" indent="-187325">
              <a:spcBef>
                <a:spcPct val="20000"/>
              </a:spcBef>
              <a:buClr>
                <a:srgbClr val="FFFF66"/>
              </a:buClr>
              <a:defRPr/>
            </a:pPr>
            <a:r>
              <a:rPr lang="en-US" b="1" dirty="0" smtClean="0">
                <a:solidFill>
                  <a:schemeClr val="tx2"/>
                </a:solidFill>
                <a:ea typeface="ＭＳ Ｐゴシック" pitchFamily="16" charset="-128"/>
                <a:cs typeface="ＭＳ Ｐゴシック"/>
              </a:rPr>
              <a:t>Discovery</a:t>
            </a:r>
            <a:endParaRPr lang="en-US" b="1" dirty="0">
              <a:solidFill>
                <a:schemeClr val="tx2"/>
              </a:solidFill>
              <a:ea typeface="ＭＳ Ｐゴシック" pitchFamily="16" charset="-128"/>
              <a:cs typeface="ＭＳ Ｐゴシック"/>
            </a:endParaRPr>
          </a:p>
        </p:txBody>
      </p:sp>
      <p:sp>
        <p:nvSpPr>
          <p:cNvPr id="51" name="Rectangle 50"/>
          <p:cNvSpPr/>
          <p:nvPr/>
        </p:nvSpPr>
        <p:spPr>
          <a:xfrm>
            <a:off x="4572000" y="1459468"/>
            <a:ext cx="2118850" cy="369332"/>
          </a:xfrm>
          <a:prstGeom prst="rect">
            <a:avLst/>
          </a:prstGeom>
        </p:spPr>
        <p:txBody>
          <a:bodyPr wrap="none">
            <a:spAutoFit/>
          </a:bodyPr>
          <a:lstStyle/>
          <a:p>
            <a:pPr marL="192088" indent="-187325">
              <a:spcBef>
                <a:spcPct val="20000"/>
              </a:spcBef>
              <a:buClr>
                <a:srgbClr val="FFFF66"/>
              </a:buClr>
              <a:defRPr/>
            </a:pPr>
            <a:r>
              <a:rPr lang="en-US" b="1" dirty="0" smtClean="0">
                <a:solidFill>
                  <a:schemeClr val="tx2"/>
                </a:solidFill>
                <a:ea typeface="ＭＳ Ｐゴシック" pitchFamily="16" charset="-128"/>
                <a:cs typeface="ＭＳ Ｐゴシック"/>
              </a:rPr>
              <a:t>Filter/Store/Analyze</a:t>
            </a:r>
            <a:endParaRPr lang="en-US" b="1" dirty="0">
              <a:solidFill>
                <a:schemeClr val="tx2"/>
              </a:solidFill>
              <a:ea typeface="ＭＳ Ｐゴシック" pitchFamily="16" charset="-128"/>
              <a:cs typeface="ＭＳ Ｐゴシック"/>
            </a:endParaRPr>
          </a:p>
        </p:txBody>
      </p:sp>
      <p:sp>
        <p:nvSpPr>
          <p:cNvPr id="52" name="Rectangle 51"/>
          <p:cNvSpPr/>
          <p:nvPr/>
        </p:nvSpPr>
        <p:spPr>
          <a:xfrm>
            <a:off x="7010400" y="1459468"/>
            <a:ext cx="1361463" cy="369332"/>
          </a:xfrm>
          <a:prstGeom prst="rect">
            <a:avLst/>
          </a:prstGeom>
        </p:spPr>
        <p:txBody>
          <a:bodyPr wrap="none">
            <a:spAutoFit/>
          </a:bodyPr>
          <a:lstStyle/>
          <a:p>
            <a:pPr marL="192088" indent="-187325">
              <a:spcBef>
                <a:spcPct val="20000"/>
              </a:spcBef>
              <a:buClr>
                <a:srgbClr val="FFFF66"/>
              </a:buClr>
              <a:defRPr/>
            </a:pPr>
            <a:r>
              <a:rPr lang="en-US" b="1" dirty="0" smtClean="0">
                <a:solidFill>
                  <a:schemeClr val="tx2"/>
                </a:solidFill>
                <a:ea typeface="ＭＳ Ｐゴシック" pitchFamily="16" charset="-128"/>
                <a:cs typeface="ＭＳ Ｐゴシック"/>
              </a:rPr>
              <a:t>Disseminate</a:t>
            </a:r>
            <a:endParaRPr lang="en-US" b="1" dirty="0">
              <a:solidFill>
                <a:schemeClr val="tx2"/>
              </a:solidFill>
              <a:ea typeface="ＭＳ Ｐゴシック" pitchFamily="16" charset="-128"/>
              <a:cs typeface="ＭＳ Ｐゴシック"/>
            </a:endParaRPr>
          </a:p>
        </p:txBody>
      </p:sp>
      <p:sp>
        <p:nvSpPr>
          <p:cNvPr id="56" name="Freeform 55"/>
          <p:cNvSpPr/>
          <p:nvPr/>
        </p:nvSpPr>
        <p:spPr>
          <a:xfrm>
            <a:off x="2184850" y="5340743"/>
            <a:ext cx="5486400" cy="1380774"/>
          </a:xfrm>
          <a:custGeom>
            <a:avLst/>
            <a:gdLst>
              <a:gd name="connsiteX0" fmla="*/ 5486400 w 5486400"/>
              <a:gd name="connsiteY0" fmla="*/ 0 h 1380774"/>
              <a:gd name="connsiteX1" fmla="*/ 3204446 w 5486400"/>
              <a:gd name="connsiteY1" fmla="*/ 1132885 h 1380774"/>
              <a:gd name="connsiteX2" fmla="*/ 1286633 w 5486400"/>
              <a:gd name="connsiteY2" fmla="*/ 1302818 h 1380774"/>
              <a:gd name="connsiteX3" fmla="*/ 0 w 5486400"/>
              <a:gd name="connsiteY3" fmla="*/ 137565 h 1380774"/>
            </a:gdLst>
            <a:ahLst/>
            <a:cxnLst>
              <a:cxn ang="0">
                <a:pos x="connsiteX0" y="connsiteY0"/>
              </a:cxn>
              <a:cxn ang="0">
                <a:pos x="connsiteX1" y="connsiteY1"/>
              </a:cxn>
              <a:cxn ang="0">
                <a:pos x="connsiteX2" y="connsiteY2"/>
              </a:cxn>
              <a:cxn ang="0">
                <a:pos x="connsiteX3" y="connsiteY3"/>
              </a:cxn>
            </a:cxnLst>
            <a:rect l="l" t="t" r="r" b="b"/>
            <a:pathLst>
              <a:path w="5486400" h="1380774">
                <a:moveTo>
                  <a:pt x="5486400" y="0"/>
                </a:moveTo>
                <a:cubicBezTo>
                  <a:pt x="4695403" y="457874"/>
                  <a:pt x="3904407" y="915749"/>
                  <a:pt x="3204446" y="1132885"/>
                </a:cubicBezTo>
                <a:cubicBezTo>
                  <a:pt x="2504485" y="1350021"/>
                  <a:pt x="1820707" y="1468705"/>
                  <a:pt x="1286633" y="1302818"/>
                </a:cubicBezTo>
                <a:cubicBezTo>
                  <a:pt x="752559" y="1136931"/>
                  <a:pt x="376279" y="637248"/>
                  <a:pt x="0" y="137565"/>
                </a:cubicBezTo>
              </a:path>
            </a:pathLst>
          </a:custGeom>
          <a:ln w="57150">
            <a:solidFill>
              <a:schemeClr val="accent3"/>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36945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r>
              <a:rPr lang="en-US" sz="2800" dirty="0" smtClean="0"/>
              <a:t>Detecting patterns, connecting thing together</a:t>
            </a:r>
          </a:p>
          <a:p>
            <a:pPr lvl="1"/>
            <a:r>
              <a:rPr lang="en-US" sz="2400" dirty="0" smtClean="0"/>
              <a:t>Social media type stuff with spatial/temporal</a:t>
            </a:r>
          </a:p>
          <a:p>
            <a:pPr lvl="2"/>
            <a:r>
              <a:rPr lang="en-US" sz="2000" dirty="0" smtClean="0"/>
              <a:t>Cash register transactions, cell phone calls</a:t>
            </a:r>
          </a:p>
          <a:p>
            <a:pPr lvl="2"/>
            <a:r>
              <a:rPr lang="en-US" sz="2000" dirty="0" smtClean="0"/>
              <a:t>Pattern of life</a:t>
            </a:r>
          </a:p>
          <a:p>
            <a:pPr lvl="1"/>
            <a:r>
              <a:rPr lang="en-US" sz="2400" dirty="0" smtClean="0"/>
              <a:t>“Connecting the dots spatially”</a:t>
            </a:r>
          </a:p>
          <a:p>
            <a:pPr lvl="1"/>
            <a:endParaRPr lang="en-US" sz="2400" dirty="0"/>
          </a:p>
          <a:p>
            <a:r>
              <a:rPr lang="en-US" sz="2800" dirty="0" err="1" smtClean="0"/>
              <a:t>Knowns</a:t>
            </a:r>
            <a:r>
              <a:rPr lang="en-US" sz="2800" dirty="0" smtClean="0"/>
              <a:t> and unknowns</a:t>
            </a:r>
          </a:p>
          <a:p>
            <a:pPr lvl="1"/>
            <a:r>
              <a:rPr lang="en-US" sz="2400" dirty="0" smtClean="0"/>
              <a:t>How to assign unknowns to knows</a:t>
            </a:r>
          </a:p>
          <a:p>
            <a:pPr lvl="1"/>
            <a:r>
              <a:rPr lang="en-US" sz="2400" dirty="0" smtClean="0"/>
              <a:t>How to assign confidences</a:t>
            </a:r>
            <a:endParaRPr lang="en-US" sz="24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28</a:t>
            </a:fld>
            <a:endParaRPr lang="en-US"/>
          </a:p>
        </p:txBody>
      </p:sp>
    </p:spTree>
    <p:extLst>
      <p:ext uri="{BB962C8B-B14F-4D97-AF65-F5344CB8AC3E}">
        <p14:creationId xmlns:p14="http://schemas.microsoft.com/office/powerpoint/2010/main" val="6722052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Anomalies</a:t>
            </a:r>
            <a:endParaRPr lang="en-US" dirty="0"/>
          </a:p>
        </p:txBody>
      </p:sp>
      <p:sp>
        <p:nvSpPr>
          <p:cNvPr id="3" name="Content Placeholder 2"/>
          <p:cNvSpPr>
            <a:spLocks noGrp="1"/>
          </p:cNvSpPr>
          <p:nvPr>
            <p:ph idx="1"/>
          </p:nvPr>
        </p:nvSpPr>
        <p:spPr/>
        <p:txBody>
          <a:bodyPr>
            <a:noAutofit/>
          </a:bodyPr>
          <a:lstStyle/>
          <a:p>
            <a:r>
              <a:rPr lang="en-US" sz="2400" dirty="0" smtClean="0"/>
              <a:t>A half-million Enron e-mails from ~150 accounts were </a:t>
            </a:r>
            <a:r>
              <a:rPr lang="en-US" sz="2400" dirty="0"/>
              <a:t>sent from 1999 to 2001, a period when Enron executives were manipulating financial data, making false public statements, engaging in insider trading, and the company was coming under scrutiny by </a:t>
            </a:r>
            <a:r>
              <a:rPr lang="en-US" sz="2400" dirty="0" smtClean="0"/>
              <a:t>regulators</a:t>
            </a:r>
          </a:p>
          <a:p>
            <a:r>
              <a:rPr lang="en-US" sz="2400" dirty="0" smtClean="0"/>
              <a:t>The </a:t>
            </a:r>
            <a:r>
              <a:rPr lang="en-US" sz="2400" dirty="0"/>
              <a:t>graph </a:t>
            </a:r>
            <a:r>
              <a:rPr lang="en-US" sz="2400" dirty="0" smtClean="0"/>
              <a:t>reveals </a:t>
            </a:r>
            <a:r>
              <a:rPr lang="en-US" sz="2400" dirty="0"/>
              <a:t>a map of a week's e-mail patterns in May 2001, when a new name suddenly </a:t>
            </a:r>
            <a:r>
              <a:rPr lang="en-US" sz="2400" dirty="0" smtClean="0"/>
              <a:t>appeared</a:t>
            </a:r>
          </a:p>
          <a:p>
            <a:pPr lvl="1"/>
            <a:r>
              <a:rPr lang="en-US" sz="2000" dirty="0" smtClean="0"/>
              <a:t>This </a:t>
            </a:r>
            <a:r>
              <a:rPr lang="en-US" sz="2000" dirty="0"/>
              <a:t>week's pattern differed greatly from others, suggesting different conversations were taking place that might interest </a:t>
            </a:r>
            <a:r>
              <a:rPr lang="en-US" sz="2000" dirty="0" smtClean="0"/>
              <a:t>investigators</a:t>
            </a:r>
            <a:endParaRPr lang="en-US" sz="2000" dirty="0"/>
          </a:p>
        </p:txBody>
      </p:sp>
    </p:spTree>
    <p:extLst>
      <p:ext uri="{BB962C8B-B14F-4D97-AF65-F5344CB8AC3E}">
        <p14:creationId xmlns:p14="http://schemas.microsoft.com/office/powerpoint/2010/main" val="21277150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a:t>
            </a:r>
            <a:endParaRPr lang="en-US" dirty="0"/>
          </a:p>
        </p:txBody>
      </p:sp>
      <p:sp>
        <p:nvSpPr>
          <p:cNvPr id="3" name="Content Placeholder 2"/>
          <p:cNvSpPr>
            <a:spLocks noGrp="1"/>
          </p:cNvSpPr>
          <p:nvPr>
            <p:ph idx="1"/>
          </p:nvPr>
        </p:nvSpPr>
        <p:spPr/>
        <p:txBody>
          <a:bodyPr>
            <a:normAutofit/>
          </a:bodyPr>
          <a:lstStyle/>
          <a:p>
            <a:r>
              <a:rPr lang="en-US" sz="2800" dirty="0" smtClean="0"/>
              <a:t>Problems – Forrest Management, Land Management, Transportation Planning, Military, …</a:t>
            </a:r>
          </a:p>
          <a:p>
            <a:r>
              <a:rPr lang="en-US" sz="2800" dirty="0" smtClean="0"/>
              <a:t>People – Garrison, </a:t>
            </a:r>
            <a:r>
              <a:rPr lang="en-US" sz="2800" dirty="0" err="1" smtClean="0"/>
              <a:t>Tobler</a:t>
            </a:r>
            <a:r>
              <a:rPr lang="en-US" sz="2800" dirty="0" smtClean="0"/>
              <a:t>, Tomlinson, </a:t>
            </a:r>
            <a:r>
              <a:rPr lang="en-US" sz="2800" dirty="0" err="1" smtClean="0"/>
              <a:t>Horwood</a:t>
            </a:r>
            <a:r>
              <a:rPr lang="en-US" sz="2800" dirty="0" smtClean="0"/>
              <a:t>, Fisher, etc.</a:t>
            </a:r>
          </a:p>
          <a:p>
            <a:r>
              <a:rPr lang="en-US" sz="2800" dirty="0" smtClean="0"/>
              <a:t>Places – Univ. of Washington, US Forest Service, Biological Records Centre, Canada Land Inventory, Harvard Graphics Lab</a:t>
            </a:r>
          </a:p>
        </p:txBody>
      </p:sp>
      <p:sp>
        <p:nvSpPr>
          <p:cNvPr id="4" name="Slide Number Placeholder 3"/>
          <p:cNvSpPr>
            <a:spLocks noGrp="1"/>
          </p:cNvSpPr>
          <p:nvPr>
            <p:ph type="sldNum" sz="quarter" idx="12"/>
          </p:nvPr>
        </p:nvSpPr>
        <p:spPr/>
        <p:txBody>
          <a:bodyPr/>
          <a:lstStyle/>
          <a:p>
            <a:fld id="{016FFDEB-DD00-46A2-87B9-90688E82221D}" type="slidenum">
              <a:rPr lang="en-US" smtClean="0"/>
              <a:pPr/>
              <a:t>3</a:t>
            </a:fld>
            <a:endParaRPr lang="en-US"/>
          </a:p>
        </p:txBody>
      </p:sp>
    </p:spTree>
    <p:extLst>
      <p:ext uri="{BB962C8B-B14F-4D97-AF65-F5344CB8AC3E}">
        <p14:creationId xmlns:p14="http://schemas.microsoft.com/office/powerpoint/2010/main" val="22747864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nding Patterns in Corporate Cha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817" y="152400"/>
            <a:ext cx="6705183"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l"/>
            <a:r>
              <a:rPr lang="en-US" dirty="0" smtClean="0"/>
              <a:t>Temporal </a:t>
            </a:r>
            <a:br>
              <a:rPr lang="en-US" dirty="0" smtClean="0"/>
            </a:br>
            <a:r>
              <a:rPr lang="en-US" dirty="0" smtClean="0"/>
              <a:t>Anomalies</a:t>
            </a:r>
            <a:endParaRPr lang="en-US" dirty="0"/>
          </a:p>
        </p:txBody>
      </p:sp>
    </p:spTree>
    <p:extLst>
      <p:ext uri="{BB962C8B-B14F-4D97-AF65-F5344CB8AC3E}">
        <p14:creationId xmlns:p14="http://schemas.microsoft.com/office/powerpoint/2010/main" val="12793628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normAutofit/>
          </a:bodyPr>
          <a:lstStyle/>
          <a:p>
            <a:r>
              <a:rPr lang="en-US" sz="2800" dirty="0" err="1" smtClean="0"/>
              <a:t>Spatio</a:t>
            </a:r>
            <a:r>
              <a:rPr lang="en-US" sz="2800" dirty="0" smtClean="0"/>
              <a:t>-temporal web crawlers</a:t>
            </a:r>
          </a:p>
          <a:p>
            <a:pPr lvl="1"/>
            <a:r>
              <a:rPr lang="en-US" sz="2400" dirty="0" smtClean="0"/>
              <a:t>Trends and spatial activity</a:t>
            </a:r>
            <a:endParaRPr lang="en-US" sz="2400" dirty="0"/>
          </a:p>
          <a:p>
            <a:pPr lvl="1"/>
            <a:r>
              <a:rPr lang="en-US" sz="2400" dirty="0" smtClean="0"/>
              <a:t>Social media</a:t>
            </a:r>
          </a:p>
          <a:p>
            <a:pPr lvl="1"/>
            <a:r>
              <a:rPr lang="en-US" sz="2400" dirty="0" smtClean="0"/>
              <a:t>Meaningful persistence</a:t>
            </a:r>
          </a:p>
          <a:p>
            <a:pPr lvl="2"/>
            <a:r>
              <a:rPr lang="en-US" sz="2000" dirty="0" smtClean="0"/>
              <a:t>Fast, </a:t>
            </a:r>
            <a:r>
              <a:rPr lang="en-US" sz="2000" dirty="0" err="1" smtClean="0"/>
              <a:t>geolocate</a:t>
            </a:r>
            <a:r>
              <a:rPr lang="en-US" sz="2000" dirty="0" smtClean="0"/>
              <a:t>, query</a:t>
            </a:r>
          </a:p>
        </p:txBody>
      </p:sp>
      <p:sp>
        <p:nvSpPr>
          <p:cNvPr id="4" name="Slide Number Placeholder 3"/>
          <p:cNvSpPr>
            <a:spLocks noGrp="1"/>
          </p:cNvSpPr>
          <p:nvPr>
            <p:ph type="sldNum" sz="quarter" idx="12"/>
          </p:nvPr>
        </p:nvSpPr>
        <p:spPr/>
        <p:txBody>
          <a:bodyPr/>
          <a:lstStyle/>
          <a:p>
            <a:fld id="{016FFDEB-DD00-46A2-87B9-90688E82221D}" type="slidenum">
              <a:rPr lang="en-US" smtClean="0"/>
              <a:pPr/>
              <a:t>31</a:t>
            </a:fld>
            <a:endParaRPr lang="en-US"/>
          </a:p>
        </p:txBody>
      </p:sp>
    </p:spTree>
    <p:extLst>
      <p:ext uri="{BB962C8B-B14F-4D97-AF65-F5344CB8AC3E}">
        <p14:creationId xmlns:p14="http://schemas.microsoft.com/office/powerpoint/2010/main" val="2137331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Non-traditional Data</a:t>
            </a:r>
            <a:endParaRPr lang="en-US" dirty="0"/>
          </a:p>
        </p:txBody>
      </p:sp>
      <p:sp>
        <p:nvSpPr>
          <p:cNvPr id="3" name="Content Placeholder 2"/>
          <p:cNvSpPr>
            <a:spLocks noGrp="1"/>
          </p:cNvSpPr>
          <p:nvPr>
            <p:ph idx="1"/>
          </p:nvPr>
        </p:nvSpPr>
        <p:spPr/>
        <p:txBody>
          <a:bodyPr>
            <a:normAutofit/>
          </a:bodyPr>
          <a:lstStyle/>
          <a:p>
            <a:r>
              <a:rPr lang="en-US" sz="2800" dirty="0" smtClean="0"/>
              <a:t>Lots of non-spatial data</a:t>
            </a:r>
          </a:p>
          <a:p>
            <a:pPr lvl="1"/>
            <a:r>
              <a:rPr lang="en-US" sz="2400" dirty="0" smtClean="0"/>
              <a:t>CSV/TXT files, Excel spreadsheets, news feeds, social media</a:t>
            </a:r>
          </a:p>
          <a:p>
            <a:endParaRPr lang="en-US" sz="2800" dirty="0" smtClean="0"/>
          </a:p>
          <a:p>
            <a:r>
              <a:rPr lang="en-US" sz="2800" dirty="0" smtClean="0"/>
              <a:t>Coarse grained spatial data</a:t>
            </a:r>
          </a:p>
          <a:p>
            <a:pPr lvl="1"/>
            <a:r>
              <a:rPr lang="en-US" sz="2400" dirty="0" smtClean="0"/>
              <a:t>City level, not down to 10 meters …</a:t>
            </a:r>
          </a:p>
          <a:p>
            <a:pPr lvl="1"/>
            <a:r>
              <a:rPr lang="en-US" sz="2400" dirty="0" smtClean="0"/>
              <a:t>E.g., Fukushima radiation</a:t>
            </a:r>
          </a:p>
          <a:p>
            <a:endParaRPr lang="en-US" sz="2800" dirty="0" smtClean="0"/>
          </a:p>
          <a:p>
            <a:r>
              <a:rPr lang="en-US" sz="2800" dirty="0" smtClean="0"/>
              <a:t>Geoprocessing and trend analysis/detection</a:t>
            </a:r>
            <a:endParaRPr lang="en-US" sz="28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32</a:t>
            </a:fld>
            <a:endParaRPr lang="en-US"/>
          </a:p>
        </p:txBody>
      </p:sp>
    </p:spTree>
    <p:extLst>
      <p:ext uri="{BB962C8B-B14F-4D97-AF65-F5344CB8AC3E}">
        <p14:creationId xmlns:p14="http://schemas.microsoft.com/office/powerpoint/2010/main" val="9693367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History of GIS\Computers\IBM Brochure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38" y="0"/>
            <a:ext cx="10980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4"/>
          <p:cNvSpPr>
            <a:spLocks noGrp="1" noChangeArrowheads="1"/>
          </p:cNvSpPr>
          <p:nvPr>
            <p:ph type="title"/>
          </p:nvPr>
        </p:nvSpPr>
        <p:spPr>
          <a:xfrm>
            <a:off x="519113" y="4876801"/>
            <a:ext cx="2806700" cy="1524000"/>
          </a:xfrm>
          <a:solidFill>
            <a:schemeClr val="bg1">
              <a:lumMod val="65000"/>
              <a:alpha val="45000"/>
            </a:schemeClr>
          </a:solidFill>
        </p:spPr>
        <p:txBody>
          <a:bodyPr>
            <a:noAutofit/>
          </a:bodyPr>
          <a:lstStyle/>
          <a:p>
            <a:pPr algn="r" eaLnBrk="1" hangingPunct="1">
              <a:defRPr/>
            </a:pPr>
            <a:r>
              <a:rPr lang="en-US" dirty="0" smtClean="0">
                <a:solidFill>
                  <a:schemeClr val="bg1"/>
                </a:solidFill>
                <a:ea typeface="+mj-ea"/>
              </a:rPr>
              <a:t>Imagery and Video</a:t>
            </a:r>
          </a:p>
        </p:txBody>
      </p:sp>
    </p:spTree>
    <p:extLst>
      <p:ext uri="{BB962C8B-B14F-4D97-AF65-F5344CB8AC3E}">
        <p14:creationId xmlns:p14="http://schemas.microsoft.com/office/powerpoint/2010/main" val="230911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idx="1"/>
          </p:nvPr>
        </p:nvSpPr>
        <p:spPr/>
        <p:txBody>
          <a:bodyPr>
            <a:normAutofit/>
          </a:bodyPr>
          <a:lstStyle/>
          <a:p>
            <a:r>
              <a:rPr lang="en-US" sz="2800" dirty="0" smtClean="0"/>
              <a:t>Data management problems solved</a:t>
            </a:r>
          </a:p>
          <a:p>
            <a:endParaRPr lang="en-US" sz="2800" dirty="0"/>
          </a:p>
          <a:p>
            <a:r>
              <a:rPr lang="en-US" sz="2800" dirty="0" smtClean="0"/>
              <a:t>Reliable </a:t>
            </a:r>
            <a:r>
              <a:rPr lang="en-US" sz="2800" dirty="0"/>
              <a:t>feature </a:t>
            </a:r>
            <a:r>
              <a:rPr lang="en-US" sz="2800" dirty="0" smtClean="0"/>
              <a:t>extraction </a:t>
            </a:r>
          </a:p>
          <a:p>
            <a:pPr lvl="1"/>
            <a:r>
              <a:rPr lang="en-US" sz="2400" dirty="0" smtClean="0"/>
              <a:t>Very </a:t>
            </a:r>
            <a:r>
              <a:rPr lang="en-US" sz="2400" dirty="0"/>
              <a:t>high value/demand </a:t>
            </a:r>
            <a:r>
              <a:rPr lang="en-US" sz="2400" dirty="0" smtClean="0"/>
              <a:t>area</a:t>
            </a:r>
          </a:p>
          <a:p>
            <a:endParaRPr lang="en-US" sz="2800" dirty="0"/>
          </a:p>
          <a:p>
            <a:r>
              <a:rPr lang="en-US" sz="2800" dirty="0" smtClean="0"/>
              <a:t>Data fusion</a:t>
            </a:r>
          </a:p>
          <a:p>
            <a:endParaRPr lang="en-US" sz="2800" dirty="0"/>
          </a:p>
          <a:p>
            <a:r>
              <a:rPr lang="en-US" sz="2800" dirty="0" smtClean="0"/>
              <a:t>Full motion video</a:t>
            </a:r>
            <a:endParaRPr lang="en-US" sz="2800" dirty="0"/>
          </a:p>
          <a:p>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34</a:t>
            </a:fld>
            <a:endParaRPr lang="en-US"/>
          </a:p>
        </p:txBody>
      </p:sp>
    </p:spTree>
    <p:extLst>
      <p:ext uri="{BB962C8B-B14F-4D97-AF65-F5344CB8AC3E}">
        <p14:creationId xmlns:p14="http://schemas.microsoft.com/office/powerpoint/2010/main" val="20465304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Reliable Feature Extraction</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r>
              <a:rPr lang="en-US" sz="2800" dirty="0" smtClean="0"/>
              <a:t>Need ability to combine image sources with algorithms</a:t>
            </a:r>
          </a:p>
          <a:p>
            <a:pPr lvl="1"/>
            <a:r>
              <a:rPr lang="en-US" sz="2400" dirty="0" smtClean="0"/>
              <a:t>E.g., GeoEye-1 + easy to use tools -&gt; rooftops</a:t>
            </a:r>
          </a:p>
          <a:p>
            <a:pPr lvl="1"/>
            <a:endParaRPr lang="en-US" sz="2400" dirty="0"/>
          </a:p>
          <a:p>
            <a:r>
              <a:rPr lang="en-US" sz="2800" dirty="0" smtClean="0"/>
              <a:t>Users willing to tie capabilities to sources</a:t>
            </a:r>
          </a:p>
          <a:p>
            <a:pPr lvl="1"/>
            <a:r>
              <a:rPr lang="en-US" sz="2400" dirty="0" smtClean="0"/>
              <a:t>With EROS B, here are 4 things you can do</a:t>
            </a:r>
          </a:p>
          <a:p>
            <a:pPr lvl="1"/>
            <a:r>
              <a:rPr lang="en-US" sz="2400" dirty="0" smtClean="0"/>
              <a:t>With SPOT5, here are 5 things you can do …</a:t>
            </a:r>
          </a:p>
          <a:p>
            <a:pPr lvl="1"/>
            <a:endParaRPr lang="en-US" sz="2000" dirty="0" smtClean="0"/>
          </a:p>
          <a:p>
            <a:r>
              <a:rPr lang="en-US" sz="2800" dirty="0" smtClean="0"/>
              <a:t>Currently, image processing systems need PhD level analysts to run semi-automated systems</a:t>
            </a:r>
          </a:p>
          <a:p>
            <a:pPr lvl="1"/>
            <a:r>
              <a:rPr lang="en-US" sz="2400" dirty="0" smtClean="0"/>
              <a:t>Solutions attempt to be too general</a:t>
            </a:r>
          </a:p>
          <a:p>
            <a:pPr lvl="1"/>
            <a:endParaRPr lang="en-US" sz="20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35</a:t>
            </a:fld>
            <a:endParaRPr lang="en-US"/>
          </a:p>
        </p:txBody>
      </p:sp>
    </p:spTree>
    <p:extLst>
      <p:ext uri="{BB962C8B-B14F-4D97-AF65-F5344CB8AC3E}">
        <p14:creationId xmlns:p14="http://schemas.microsoft.com/office/powerpoint/2010/main" val="28504233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16FFDEB-DD00-46A2-87B9-90688E82221D}" type="slidenum">
              <a:rPr lang="en-US" smtClean="0"/>
              <a:pPr/>
              <a:t>36</a:t>
            </a:fld>
            <a:endParaRPr lang="en-US"/>
          </a:p>
        </p:txBody>
      </p:sp>
      <p:pic>
        <p:nvPicPr>
          <p:cNvPr id="5" name="Picture 4" descr="compir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3" y="0"/>
            <a:ext cx="9350103"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4889500" y="152400"/>
            <a:ext cx="4254500" cy="1524000"/>
          </a:xfrm>
          <a:prstGeom prst="rect">
            <a:avLst/>
          </a:prstGeom>
          <a:solidFill>
            <a:schemeClr val="tx1">
              <a:lumMod val="85000"/>
              <a:lumOff val="15000"/>
              <a:alpha val="4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dirty="0" smtClean="0">
                <a:solidFill>
                  <a:schemeClr val="bg1"/>
                </a:solidFill>
              </a:rPr>
              <a:t>Not so good user experience</a:t>
            </a:r>
          </a:p>
        </p:txBody>
      </p:sp>
    </p:spTree>
    <p:extLst>
      <p:ext uri="{BB962C8B-B14F-4D97-AF65-F5344CB8AC3E}">
        <p14:creationId xmlns:p14="http://schemas.microsoft.com/office/powerpoint/2010/main" val="42066591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Reliable Feature Extraction</a:t>
            </a:r>
            <a:endParaRPr lang="en-US" dirty="0"/>
          </a:p>
        </p:txBody>
      </p:sp>
      <p:sp>
        <p:nvSpPr>
          <p:cNvPr id="3" name="Content Placeholder 2"/>
          <p:cNvSpPr>
            <a:spLocks noGrp="1"/>
          </p:cNvSpPr>
          <p:nvPr>
            <p:ph idx="1"/>
          </p:nvPr>
        </p:nvSpPr>
        <p:spPr/>
        <p:txBody>
          <a:bodyPr>
            <a:normAutofit/>
          </a:bodyPr>
          <a:lstStyle/>
          <a:p>
            <a:r>
              <a:rPr lang="en-US" sz="2800" dirty="0" smtClean="0"/>
              <a:t>Feature extraction is a huge deal even if tied to a specific commercial data source</a:t>
            </a:r>
          </a:p>
          <a:p>
            <a:pPr lvl="1"/>
            <a:r>
              <a:rPr lang="en-US" sz="2400" dirty="0" smtClean="0"/>
              <a:t>Key is not to be too generic</a:t>
            </a:r>
          </a:p>
          <a:p>
            <a:pPr lvl="1"/>
            <a:endParaRPr lang="en-US" sz="2400" dirty="0"/>
          </a:p>
          <a:p>
            <a:r>
              <a:rPr lang="en-US" sz="2800" dirty="0" smtClean="0"/>
              <a:t>3D feature extraction</a:t>
            </a:r>
          </a:p>
          <a:p>
            <a:pPr lvl="1"/>
            <a:r>
              <a:rPr lang="en-US" sz="2400" dirty="0" smtClean="0"/>
              <a:t>Trees from point clouds</a:t>
            </a:r>
          </a:p>
          <a:p>
            <a:pPr lvl="1"/>
            <a:r>
              <a:rPr lang="en-US" sz="2400" dirty="0" smtClean="0"/>
              <a:t>Signage from car imagery</a:t>
            </a:r>
          </a:p>
        </p:txBody>
      </p:sp>
      <p:sp>
        <p:nvSpPr>
          <p:cNvPr id="4" name="Slide Number Placeholder 3"/>
          <p:cNvSpPr>
            <a:spLocks noGrp="1"/>
          </p:cNvSpPr>
          <p:nvPr>
            <p:ph type="sldNum" sz="quarter" idx="12"/>
          </p:nvPr>
        </p:nvSpPr>
        <p:spPr/>
        <p:txBody>
          <a:bodyPr/>
          <a:lstStyle/>
          <a:p>
            <a:fld id="{016FFDEB-DD00-46A2-87B9-90688E82221D}" type="slidenum">
              <a:rPr lang="en-US" smtClean="0"/>
              <a:pPr/>
              <a:t>37</a:t>
            </a:fld>
            <a:endParaRPr lang="en-US"/>
          </a:p>
        </p:txBody>
      </p:sp>
    </p:spTree>
    <p:extLst>
      <p:ext uri="{BB962C8B-B14F-4D97-AF65-F5344CB8AC3E}">
        <p14:creationId xmlns:p14="http://schemas.microsoft.com/office/powerpoint/2010/main" val="33418901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Recognition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Identification of objects at a coarse level</a:t>
            </a:r>
          </a:p>
          <a:p>
            <a:pPr lvl="1"/>
            <a:r>
              <a:rPr lang="en-US" sz="2400" dirty="0" smtClean="0"/>
              <a:t>Simpler than feature extraction (a car vs. Fred’s car)</a:t>
            </a:r>
          </a:p>
          <a:p>
            <a:pPr lvl="1"/>
            <a:r>
              <a:rPr lang="en-US" sz="2400" dirty="0" smtClean="0"/>
              <a:t>Analyze shape with simple transformation</a:t>
            </a:r>
          </a:p>
          <a:p>
            <a:pPr lvl="1"/>
            <a:r>
              <a:rPr lang="en-US" sz="2400" dirty="0" smtClean="0"/>
              <a:t>Examples:</a:t>
            </a:r>
          </a:p>
          <a:p>
            <a:pPr lvl="2"/>
            <a:r>
              <a:rPr lang="en-US" sz="2000" dirty="0" smtClean="0"/>
              <a:t>Where are the planes at the airport (not which planes are at the airport)?</a:t>
            </a:r>
          </a:p>
          <a:p>
            <a:pPr lvl="2"/>
            <a:r>
              <a:rPr lang="en-US" sz="2000" dirty="0" smtClean="0"/>
              <a:t>Where are the parking spaces in a city, how many are there?</a:t>
            </a:r>
          </a:p>
          <a:p>
            <a:pPr lvl="2"/>
            <a:endParaRPr lang="en-US" sz="2000" dirty="0"/>
          </a:p>
          <a:p>
            <a:r>
              <a:rPr lang="en-US" sz="2800" dirty="0" smtClean="0"/>
              <a:t>Image understanding</a:t>
            </a:r>
          </a:p>
          <a:p>
            <a:pPr lvl="1"/>
            <a:r>
              <a:rPr lang="en-US" sz="2400" dirty="0" smtClean="0"/>
              <a:t>Not edge detection, …</a:t>
            </a:r>
          </a:p>
          <a:p>
            <a:pPr marL="457200" lvl="1" indent="0">
              <a:buNone/>
            </a:pPr>
            <a:r>
              <a:rPr lang="en-US" sz="2400" dirty="0" smtClean="0">
                <a:solidFill>
                  <a:schemeClr val="accent2"/>
                </a:solidFill>
              </a:rPr>
              <a:t>&lt;image&gt;</a:t>
            </a:r>
            <a:endParaRPr lang="en-US" sz="2400" dirty="0">
              <a:solidFill>
                <a:schemeClr val="accent2"/>
              </a:solidFill>
            </a:endParaRPr>
          </a:p>
        </p:txBody>
      </p:sp>
      <p:sp>
        <p:nvSpPr>
          <p:cNvPr id="4" name="Slide Number Placeholder 3"/>
          <p:cNvSpPr>
            <a:spLocks noGrp="1"/>
          </p:cNvSpPr>
          <p:nvPr>
            <p:ph type="sldNum" sz="quarter" idx="12"/>
          </p:nvPr>
        </p:nvSpPr>
        <p:spPr/>
        <p:txBody>
          <a:bodyPr/>
          <a:lstStyle/>
          <a:p>
            <a:fld id="{016FFDEB-DD00-46A2-87B9-90688E82221D}" type="slidenum">
              <a:rPr lang="en-US" smtClean="0"/>
              <a:pPr/>
              <a:t>38</a:t>
            </a:fld>
            <a:endParaRPr lang="en-US"/>
          </a:p>
        </p:txBody>
      </p:sp>
    </p:spTree>
    <p:extLst>
      <p:ext uri="{BB962C8B-B14F-4D97-AF65-F5344CB8AC3E}">
        <p14:creationId xmlns:p14="http://schemas.microsoft.com/office/powerpoint/2010/main" val="8658013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Recognition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Identification of objects at a coarse level</a:t>
            </a:r>
          </a:p>
          <a:p>
            <a:pPr lvl="1"/>
            <a:r>
              <a:rPr lang="en-US" sz="2400" dirty="0" smtClean="0"/>
              <a:t>Simpler than feature extraction (a car vs. Fred’s car)</a:t>
            </a:r>
          </a:p>
          <a:p>
            <a:pPr lvl="1"/>
            <a:r>
              <a:rPr lang="en-US" sz="2400" dirty="0" smtClean="0"/>
              <a:t>Analyze shape with simple transformation</a:t>
            </a:r>
          </a:p>
          <a:p>
            <a:pPr lvl="1"/>
            <a:r>
              <a:rPr lang="en-US" sz="2400" dirty="0" smtClean="0"/>
              <a:t>Examples:</a:t>
            </a:r>
          </a:p>
          <a:p>
            <a:pPr lvl="2"/>
            <a:r>
              <a:rPr lang="en-US" sz="2000" dirty="0" smtClean="0"/>
              <a:t>Where are the planes at the airport (not which planes are at the airport)?</a:t>
            </a:r>
          </a:p>
          <a:p>
            <a:pPr lvl="2"/>
            <a:r>
              <a:rPr lang="en-US" sz="2000" dirty="0" smtClean="0"/>
              <a:t>Where are the parking spaces in a city, how many are there?</a:t>
            </a:r>
          </a:p>
          <a:p>
            <a:pPr lvl="2"/>
            <a:endParaRPr lang="en-US" sz="2000" dirty="0"/>
          </a:p>
          <a:p>
            <a:r>
              <a:rPr lang="en-US" sz="2800" dirty="0" smtClean="0"/>
              <a:t>Image understanding</a:t>
            </a:r>
          </a:p>
          <a:p>
            <a:pPr lvl="1"/>
            <a:r>
              <a:rPr lang="en-US" sz="2400" dirty="0" smtClean="0"/>
              <a:t>Not edge detection, …</a:t>
            </a:r>
          </a:p>
          <a:p>
            <a:pPr marL="457200" lvl="1" indent="0">
              <a:buNone/>
            </a:pPr>
            <a:r>
              <a:rPr lang="en-US" sz="2400" dirty="0" smtClean="0">
                <a:solidFill>
                  <a:schemeClr val="accent2"/>
                </a:solidFill>
              </a:rPr>
              <a:t>&lt;image&gt;</a:t>
            </a:r>
            <a:endParaRPr lang="en-US" sz="2400" dirty="0">
              <a:solidFill>
                <a:schemeClr val="accent2"/>
              </a:solidFill>
            </a:endParaRPr>
          </a:p>
        </p:txBody>
      </p:sp>
      <p:sp>
        <p:nvSpPr>
          <p:cNvPr id="4" name="Slide Number Placeholder 3"/>
          <p:cNvSpPr>
            <a:spLocks noGrp="1"/>
          </p:cNvSpPr>
          <p:nvPr>
            <p:ph type="sldNum" sz="quarter" idx="12"/>
          </p:nvPr>
        </p:nvSpPr>
        <p:spPr/>
        <p:txBody>
          <a:bodyPr/>
          <a:lstStyle/>
          <a:p>
            <a:fld id="{016FFDEB-DD00-46A2-87B9-90688E82221D}" type="slidenum">
              <a:rPr lang="en-US" smtClean="0"/>
              <a:pPr/>
              <a:t>39</a:t>
            </a:fld>
            <a:endParaRPr lang="en-US"/>
          </a:p>
        </p:txBody>
      </p:sp>
      <p:pic>
        <p:nvPicPr>
          <p:cNvPr id="6146" name="Picture 2" descr="http://beccadilley.com/blog/wp-content/uploads/2010/05/old-family-photos-italian-family-breakfast-in-the-50s-wiscon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8" y="76200"/>
            <a:ext cx="9083444"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775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defRPr/>
            </a:pPr>
            <a:r>
              <a:rPr lang="en-US" smtClean="0">
                <a:latin typeface="+mn-lt"/>
              </a:rPr>
              <a:t>1958</a:t>
            </a:r>
          </a:p>
        </p:txBody>
      </p:sp>
      <p:sp>
        <p:nvSpPr>
          <p:cNvPr id="62468" name="Rectangle 3"/>
          <p:cNvSpPr>
            <a:spLocks noGrp="1" noChangeArrowheads="1"/>
          </p:cNvSpPr>
          <p:nvPr>
            <p:ph type="body" idx="1"/>
          </p:nvPr>
        </p:nvSpPr>
        <p:spPr>
          <a:xfrm>
            <a:off x="457200" y="1600200"/>
            <a:ext cx="8534400" cy="5029200"/>
          </a:xfrm>
        </p:spPr>
        <p:txBody>
          <a:bodyPr>
            <a:normAutofit/>
          </a:bodyPr>
          <a:lstStyle/>
          <a:p>
            <a:pPr eaLnBrk="1" hangingPunct="1"/>
            <a:r>
              <a:rPr lang="en-US" sz="2800" b="1" dirty="0" smtClean="0"/>
              <a:t>Univ. of Washington Department of Geography</a:t>
            </a:r>
            <a:r>
              <a:rPr lang="en-US" sz="2800" dirty="0" smtClean="0"/>
              <a:t> – center of intense advanced research on scientific quantitative geography (</a:t>
            </a:r>
            <a:r>
              <a:rPr lang="en-US" sz="2800" b="1" dirty="0" smtClean="0"/>
              <a:t>William Garrison</a:t>
            </a:r>
            <a:r>
              <a:rPr lang="en-US" sz="2800" dirty="0" smtClean="0"/>
              <a:t> and his students) – the ‘new geography’</a:t>
            </a:r>
          </a:p>
          <a:p>
            <a:pPr lvl="1" eaLnBrk="1" hangingPunct="1"/>
            <a:r>
              <a:rPr lang="en-US" sz="2400" dirty="0" smtClean="0"/>
              <a:t>Developed now classical techniques in spatial analysis, statistical methods, measure of spatial distributions, techniques of spatial comparison, 3D and n-dimensional analysis, network analysis, and geographic modeling techniques</a:t>
            </a:r>
          </a:p>
        </p:txBody>
      </p:sp>
      <p:pic>
        <p:nvPicPr>
          <p:cNvPr id="62470" name="Picture 8" descr="File:University of Washington Seal.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76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4</a:t>
            </a:fld>
            <a:endParaRPr lang="en-US"/>
          </a:p>
        </p:txBody>
      </p:sp>
    </p:spTree>
    <p:extLst>
      <p:ext uri="{BB962C8B-B14F-4D97-AF65-F5344CB8AC3E}">
        <p14:creationId xmlns:p14="http://schemas.microsoft.com/office/powerpoint/2010/main" val="8770139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Recognition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Identification of objects at a coarse level</a:t>
            </a:r>
          </a:p>
          <a:p>
            <a:pPr lvl="1"/>
            <a:r>
              <a:rPr lang="en-US" sz="2400" dirty="0" smtClean="0"/>
              <a:t>Simpler than feature extraction (a car vs. Fred’s car)</a:t>
            </a:r>
          </a:p>
          <a:p>
            <a:pPr lvl="1"/>
            <a:r>
              <a:rPr lang="en-US" sz="2400" dirty="0" smtClean="0"/>
              <a:t>Analyze shape with simple transformation</a:t>
            </a:r>
          </a:p>
          <a:p>
            <a:pPr lvl="1"/>
            <a:r>
              <a:rPr lang="en-US" sz="2400" dirty="0" smtClean="0"/>
              <a:t>Examples:</a:t>
            </a:r>
          </a:p>
          <a:p>
            <a:pPr lvl="2"/>
            <a:r>
              <a:rPr lang="en-US" sz="2000" dirty="0" smtClean="0"/>
              <a:t>Where are the planes at the airport (not which planes are at the airport)?</a:t>
            </a:r>
          </a:p>
          <a:p>
            <a:pPr lvl="2"/>
            <a:r>
              <a:rPr lang="en-US" sz="2000" dirty="0" smtClean="0"/>
              <a:t>Where are the parking spaces in a city, how many are there?</a:t>
            </a:r>
          </a:p>
          <a:p>
            <a:pPr lvl="2"/>
            <a:endParaRPr lang="en-US" sz="2000" dirty="0"/>
          </a:p>
          <a:p>
            <a:r>
              <a:rPr lang="en-US" sz="2800" dirty="0" smtClean="0"/>
              <a:t>Image understanding</a:t>
            </a:r>
          </a:p>
          <a:p>
            <a:pPr lvl="1"/>
            <a:r>
              <a:rPr lang="en-US" sz="2400" dirty="0" smtClean="0"/>
              <a:t>Not edge detection, …</a:t>
            </a:r>
          </a:p>
          <a:p>
            <a:pPr marL="457200" lvl="1" indent="0">
              <a:buNone/>
            </a:pPr>
            <a:r>
              <a:rPr lang="en-US" sz="2400" dirty="0" smtClean="0">
                <a:solidFill>
                  <a:schemeClr val="accent2"/>
                </a:solidFill>
              </a:rPr>
              <a:t>&lt;image&gt;</a:t>
            </a:r>
            <a:endParaRPr lang="en-US" sz="2400" dirty="0">
              <a:solidFill>
                <a:schemeClr val="accent2"/>
              </a:solidFill>
            </a:endParaRPr>
          </a:p>
        </p:txBody>
      </p:sp>
      <p:pic>
        <p:nvPicPr>
          <p:cNvPr id="6146" name="Picture 2" descr="http://beccadilley.com/blog/wp-content/uploads/2010/05/old-family-photos-italian-family-breakfast-in-the-50s-wiscon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8" y="76200"/>
            <a:ext cx="9083444"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9504" y="6248400"/>
            <a:ext cx="8164992" cy="461665"/>
          </a:xfrm>
          <a:prstGeom prst="rect">
            <a:avLst/>
          </a:prstGeom>
          <a:noFill/>
        </p:spPr>
        <p:txBody>
          <a:bodyPr wrap="none" rtlCol="0">
            <a:spAutoFit/>
          </a:bodyPr>
          <a:lstStyle/>
          <a:p>
            <a:r>
              <a:rPr lang="en-US" sz="2400" dirty="0" smtClean="0"/>
              <a:t>Family eating a weekend breakfast in the late 1950s/early 1960s</a:t>
            </a:r>
            <a:endParaRPr lang="en-US" sz="2400" dirty="0"/>
          </a:p>
        </p:txBody>
      </p:sp>
    </p:spTree>
    <p:extLst>
      <p:ext uri="{BB962C8B-B14F-4D97-AF65-F5344CB8AC3E}">
        <p14:creationId xmlns:p14="http://schemas.microsoft.com/office/powerpoint/2010/main" val="39185845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Motion Video</a:t>
            </a:r>
            <a:endParaRPr lang="en-US" dirty="0"/>
          </a:p>
        </p:txBody>
      </p:sp>
      <p:sp>
        <p:nvSpPr>
          <p:cNvPr id="3" name="Content Placeholder 2"/>
          <p:cNvSpPr>
            <a:spLocks noGrp="1"/>
          </p:cNvSpPr>
          <p:nvPr>
            <p:ph idx="1"/>
          </p:nvPr>
        </p:nvSpPr>
        <p:spPr/>
        <p:txBody>
          <a:bodyPr>
            <a:normAutofit/>
          </a:bodyPr>
          <a:lstStyle/>
          <a:p>
            <a:r>
              <a:rPr lang="en-US" sz="2800" dirty="0" smtClean="0"/>
              <a:t>Way too much data to store/archive</a:t>
            </a:r>
          </a:p>
          <a:p>
            <a:pPr lvl="1"/>
            <a:r>
              <a:rPr lang="en-US" sz="2400" dirty="0" smtClean="0"/>
              <a:t>Need to isolate interesting time slices in video streams</a:t>
            </a:r>
          </a:p>
          <a:p>
            <a:pPr lvl="1"/>
            <a:r>
              <a:rPr lang="en-US" sz="2400" dirty="0" smtClean="0"/>
              <a:t>E.g., detect the moving objects, store them</a:t>
            </a:r>
          </a:p>
          <a:p>
            <a:pPr lvl="1"/>
            <a:endParaRPr lang="en-US" sz="2400" dirty="0" smtClean="0"/>
          </a:p>
          <a:p>
            <a:r>
              <a:rPr lang="en-US" sz="2800" dirty="0" smtClean="0"/>
              <a:t>Want to identify moving objects and tag them</a:t>
            </a:r>
          </a:p>
          <a:p>
            <a:pPr lvl="1"/>
            <a:r>
              <a:rPr lang="en-US" sz="2400" dirty="0" smtClean="0"/>
              <a:t>Over time, if a previously identified object reappears in the video stream, highlight it, store it, etc.</a:t>
            </a:r>
          </a:p>
          <a:p>
            <a:pPr lvl="1"/>
            <a:r>
              <a:rPr lang="en-US" sz="2400" dirty="0" smtClean="0"/>
              <a:t>UASs, security cameras, environmental management (gorillas in the jungle), etc.</a:t>
            </a:r>
            <a:endParaRPr lang="en-US" sz="24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41</a:t>
            </a:fld>
            <a:endParaRPr lang="en-US"/>
          </a:p>
        </p:txBody>
      </p:sp>
    </p:spTree>
    <p:extLst>
      <p:ext uri="{BB962C8B-B14F-4D97-AF65-F5344CB8AC3E}">
        <p14:creationId xmlns:p14="http://schemas.microsoft.com/office/powerpoint/2010/main" val="29884208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Motion Video</a:t>
            </a:r>
            <a:endParaRPr lang="en-US" dirty="0"/>
          </a:p>
        </p:txBody>
      </p:sp>
      <p:sp>
        <p:nvSpPr>
          <p:cNvPr id="3" name="Content Placeholder 2"/>
          <p:cNvSpPr>
            <a:spLocks noGrp="1"/>
          </p:cNvSpPr>
          <p:nvPr>
            <p:ph idx="1"/>
          </p:nvPr>
        </p:nvSpPr>
        <p:spPr/>
        <p:txBody>
          <a:bodyPr>
            <a:normAutofit/>
          </a:bodyPr>
          <a:lstStyle/>
          <a:p>
            <a:r>
              <a:rPr lang="en-US" sz="2800" dirty="0" smtClean="0"/>
              <a:t>Integrating full motion video into 3D maps</a:t>
            </a:r>
          </a:p>
          <a:p>
            <a:pPr lvl="1"/>
            <a:r>
              <a:rPr lang="en-US" sz="2400" dirty="0" err="1" smtClean="0"/>
              <a:t>Geopositioned</a:t>
            </a:r>
            <a:r>
              <a:rPr lang="en-US" sz="2400" dirty="0" smtClean="0"/>
              <a:t> (and oriented) video insets</a:t>
            </a:r>
          </a:p>
          <a:p>
            <a:pPr lvl="1"/>
            <a:r>
              <a:rPr lang="en-US" sz="2400" dirty="0" smtClean="0"/>
              <a:t>E.g., video of truck moving down a dirt road being projected appropriately onto interactive map display</a:t>
            </a:r>
            <a:endParaRPr lang="en-US" sz="24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42</a:t>
            </a:fld>
            <a:endParaRPr lang="en-US"/>
          </a:p>
        </p:txBody>
      </p:sp>
    </p:spTree>
    <p:extLst>
      <p:ext uri="{BB962C8B-B14F-4D97-AF65-F5344CB8AC3E}">
        <p14:creationId xmlns:p14="http://schemas.microsoft.com/office/powerpoint/2010/main" val="185069853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Lots of good general purpose compression</a:t>
            </a:r>
          </a:p>
          <a:p>
            <a:pPr lvl="1"/>
            <a:r>
              <a:rPr lang="en-US" sz="2400" dirty="0" smtClean="0"/>
              <a:t>Wireless carriers doing a lot of work (3G vs. 4G)</a:t>
            </a:r>
          </a:p>
          <a:p>
            <a:pPr lvl="1"/>
            <a:endParaRPr lang="en-US" sz="2400" dirty="0" smtClean="0"/>
          </a:p>
          <a:p>
            <a:r>
              <a:rPr lang="en-US" sz="2800" dirty="0" smtClean="0"/>
              <a:t>Need data specific compression techniques</a:t>
            </a:r>
          </a:p>
          <a:p>
            <a:pPr lvl="1"/>
            <a:r>
              <a:rPr lang="en-US" sz="2400" dirty="0" smtClean="0"/>
              <a:t>Compression tied to data or type of request</a:t>
            </a:r>
          </a:p>
          <a:p>
            <a:pPr lvl="1"/>
            <a:r>
              <a:rPr lang="en-US" sz="2400" dirty="0" smtClean="0"/>
              <a:t>Optimize the transport; huge issue with wireless</a:t>
            </a:r>
          </a:p>
          <a:p>
            <a:pPr lvl="1"/>
            <a:r>
              <a:rPr lang="en-US" sz="2400" dirty="0" smtClean="0"/>
              <a:t>E.g., User A wants 10m accuracy data, User B wants 50m accuracy data</a:t>
            </a:r>
          </a:p>
          <a:p>
            <a:pPr lvl="1"/>
            <a:endParaRPr lang="en-US" sz="2400" dirty="0"/>
          </a:p>
          <a:p>
            <a:pPr lvl="1"/>
            <a:r>
              <a:rPr lang="en-US" sz="2400" dirty="0" smtClean="0"/>
              <a:t>Need table compression, not row by row compression</a:t>
            </a:r>
            <a:endParaRPr lang="en-US" sz="24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43</a:t>
            </a:fld>
            <a:endParaRPr lang="en-US"/>
          </a:p>
        </p:txBody>
      </p:sp>
    </p:spTree>
    <p:extLst>
      <p:ext uri="{BB962C8B-B14F-4D97-AF65-F5344CB8AC3E}">
        <p14:creationId xmlns:p14="http://schemas.microsoft.com/office/powerpoint/2010/main" val="13895019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Fusion</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sz="2800" dirty="0" smtClean="0"/>
              <a:t>Combining different sensors on different platforms and fuse into derived product that is useful</a:t>
            </a:r>
          </a:p>
          <a:p>
            <a:endParaRPr lang="en-US" sz="2800" dirty="0"/>
          </a:p>
          <a:p>
            <a:r>
              <a:rPr lang="en-US" sz="2800" dirty="0"/>
              <a:t>E</a:t>
            </a:r>
            <a:r>
              <a:rPr lang="en-US" sz="2800" dirty="0" smtClean="0"/>
              <a:t>xamples: </a:t>
            </a:r>
          </a:p>
          <a:p>
            <a:pPr lvl="1"/>
            <a:r>
              <a:rPr lang="en-US" sz="2400" dirty="0" err="1" smtClean="0"/>
              <a:t>Lidar</a:t>
            </a:r>
            <a:r>
              <a:rPr lang="en-US" sz="2400" dirty="0" smtClean="0"/>
              <a:t> + multispectral imagery = RGB </a:t>
            </a:r>
            <a:r>
              <a:rPr lang="en-US" sz="2400" dirty="0" err="1" smtClean="0"/>
              <a:t>Lidar</a:t>
            </a:r>
            <a:r>
              <a:rPr lang="en-US" sz="2400" dirty="0" smtClean="0"/>
              <a:t> (simplistic classification – green implies tree)</a:t>
            </a:r>
          </a:p>
          <a:p>
            <a:pPr lvl="1"/>
            <a:r>
              <a:rPr lang="en-US" sz="2400" dirty="0" smtClean="0"/>
              <a:t>AIS + satellite SAR = ships causing surface pollution on the ocean</a:t>
            </a:r>
            <a:endParaRPr lang="en-US" sz="2800" dirty="0" smtClean="0"/>
          </a:p>
        </p:txBody>
      </p:sp>
      <p:sp>
        <p:nvSpPr>
          <p:cNvPr id="4" name="Slide Number Placeholder 3"/>
          <p:cNvSpPr>
            <a:spLocks noGrp="1"/>
          </p:cNvSpPr>
          <p:nvPr>
            <p:ph type="sldNum" sz="quarter" idx="12"/>
          </p:nvPr>
        </p:nvSpPr>
        <p:spPr/>
        <p:txBody>
          <a:bodyPr/>
          <a:lstStyle/>
          <a:p>
            <a:fld id="{016FFDEB-DD00-46A2-87B9-90688E82221D}" type="slidenum">
              <a:rPr lang="en-US" smtClean="0"/>
              <a:pPr/>
              <a:t>44</a:t>
            </a:fld>
            <a:endParaRPr lang="en-US"/>
          </a:p>
        </p:txBody>
      </p:sp>
    </p:spTree>
    <p:extLst>
      <p:ext uri="{BB962C8B-B14F-4D97-AF65-F5344CB8AC3E}">
        <p14:creationId xmlns:p14="http://schemas.microsoft.com/office/powerpoint/2010/main" val="29029013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Fusion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a:t>Future example: imagery + range detection = mensuration</a:t>
            </a:r>
          </a:p>
          <a:p>
            <a:pPr lvl="1"/>
            <a:r>
              <a:rPr lang="en-US" sz="2400" dirty="0"/>
              <a:t>How tall is a building</a:t>
            </a:r>
            <a:r>
              <a:rPr lang="en-US" sz="2400" dirty="0" smtClean="0"/>
              <a:t>?</a:t>
            </a:r>
          </a:p>
          <a:p>
            <a:pPr lvl="1"/>
            <a:endParaRPr lang="en-US" sz="2400" dirty="0"/>
          </a:p>
          <a:p>
            <a:r>
              <a:rPr lang="en-US" sz="2800" dirty="0" smtClean="0"/>
              <a:t>Platform – combination of hardware and software that is placed on satellite, UAS, or aircraft</a:t>
            </a:r>
          </a:p>
          <a:p>
            <a:pPr lvl="1"/>
            <a:r>
              <a:rPr lang="en-US" sz="2400" dirty="0" smtClean="0"/>
              <a:t>Platform to find IEDs – </a:t>
            </a:r>
            <a:r>
              <a:rPr lang="en-US" sz="2400" dirty="0" err="1" smtClean="0"/>
              <a:t>hyperspectral</a:t>
            </a:r>
            <a:r>
              <a:rPr lang="en-US" sz="2400" dirty="0" smtClean="0"/>
              <a:t> imagery and SAR</a:t>
            </a:r>
          </a:p>
          <a:p>
            <a:pPr lvl="1"/>
            <a:r>
              <a:rPr lang="en-US" sz="2400" dirty="0" smtClean="0"/>
              <a:t>Platform to find rooftops –  which sensors and software?</a:t>
            </a:r>
          </a:p>
        </p:txBody>
      </p:sp>
      <p:sp>
        <p:nvSpPr>
          <p:cNvPr id="4" name="Slide Number Placeholder 3"/>
          <p:cNvSpPr>
            <a:spLocks noGrp="1"/>
          </p:cNvSpPr>
          <p:nvPr>
            <p:ph type="sldNum" sz="quarter" idx="12"/>
          </p:nvPr>
        </p:nvSpPr>
        <p:spPr/>
        <p:txBody>
          <a:bodyPr/>
          <a:lstStyle/>
          <a:p>
            <a:fld id="{016FFDEB-DD00-46A2-87B9-90688E82221D}" type="slidenum">
              <a:rPr lang="en-US" smtClean="0"/>
              <a:pPr/>
              <a:t>45</a:t>
            </a:fld>
            <a:endParaRPr lang="en-US"/>
          </a:p>
        </p:txBody>
      </p:sp>
    </p:spTree>
    <p:extLst>
      <p:ext uri="{BB962C8B-B14F-4D97-AF65-F5344CB8AC3E}">
        <p14:creationId xmlns:p14="http://schemas.microsoft.com/office/powerpoint/2010/main" val="372989663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idx="1"/>
          </p:nvPr>
        </p:nvSpPr>
        <p:spPr/>
        <p:txBody>
          <a:bodyPr>
            <a:normAutofit/>
          </a:bodyPr>
          <a:lstStyle/>
          <a:p>
            <a:r>
              <a:rPr lang="en-US" sz="2800" dirty="0" smtClean="0"/>
              <a:t>Imagery is more than a pretty background in GIS</a:t>
            </a:r>
          </a:p>
          <a:p>
            <a:pPr lvl="1"/>
            <a:r>
              <a:rPr lang="en-US" sz="2400" dirty="0" smtClean="0"/>
              <a:t>Hard to convince people it is useful</a:t>
            </a:r>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fld id="{016FFDEB-DD00-46A2-87B9-90688E82221D}" type="slidenum">
              <a:rPr lang="en-US" smtClean="0"/>
              <a:pPr/>
              <a:t>46</a:t>
            </a:fld>
            <a:endParaRPr lang="en-US"/>
          </a:p>
        </p:txBody>
      </p:sp>
    </p:spTree>
    <p:extLst>
      <p:ext uri="{BB962C8B-B14F-4D97-AF65-F5344CB8AC3E}">
        <p14:creationId xmlns:p14="http://schemas.microsoft.com/office/powerpoint/2010/main" val="107418751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34963" y="5984875"/>
            <a:ext cx="8464550" cy="873125"/>
          </a:xfrm>
        </p:spPr>
        <p:txBody>
          <a:bodyPr/>
          <a:lstStyle/>
          <a:p>
            <a:pPr algn="ctr" eaLnBrk="1" hangingPunct="1"/>
            <a:r>
              <a:rPr lang="en-US" sz="3600" smtClean="0"/>
              <a:t>Topology Editing</a:t>
            </a:r>
          </a:p>
        </p:txBody>
      </p:sp>
      <p:pic>
        <p:nvPicPr>
          <p:cNvPr id="37891" name="Picture 4" descr="C:\History of GIS\Computers\IBM Brochure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0"/>
            <a:ext cx="11082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609600" y="4876801"/>
            <a:ext cx="4572000" cy="1524000"/>
          </a:xfrm>
          <a:prstGeom prst="rect">
            <a:avLst/>
          </a:prstGeom>
          <a:solidFill>
            <a:schemeClr val="bg1">
              <a:lumMod val="65000"/>
              <a:alpha val="4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dirty="0" err="1" smtClean="0">
                <a:solidFill>
                  <a:schemeClr val="bg1"/>
                </a:solidFill>
              </a:rPr>
              <a:t>Lidar</a:t>
            </a:r>
            <a:r>
              <a:rPr lang="en-US" dirty="0" smtClean="0">
                <a:solidFill>
                  <a:schemeClr val="bg1"/>
                </a:solidFill>
              </a:rPr>
              <a:t>, Point Clouds </a:t>
            </a:r>
          </a:p>
          <a:p>
            <a:pPr algn="r">
              <a:defRPr/>
            </a:pPr>
            <a:r>
              <a:rPr lang="en-US" dirty="0" smtClean="0">
                <a:solidFill>
                  <a:schemeClr val="bg1"/>
                </a:solidFill>
              </a:rPr>
              <a:t>and 3D</a:t>
            </a:r>
          </a:p>
        </p:txBody>
      </p:sp>
    </p:spTree>
    <p:extLst>
      <p:ext uri="{BB962C8B-B14F-4D97-AF65-F5344CB8AC3E}">
        <p14:creationId xmlns:p14="http://schemas.microsoft.com/office/powerpoint/2010/main" val="44235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Lidar</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There is lots of </a:t>
            </a:r>
            <a:r>
              <a:rPr lang="en-US" sz="2800" dirty="0" err="1" smtClean="0"/>
              <a:t>Lidar</a:t>
            </a:r>
            <a:r>
              <a:rPr lang="en-US" sz="2800" dirty="0" smtClean="0"/>
              <a:t> out there, what can be done in specific problem domains?</a:t>
            </a:r>
          </a:p>
          <a:p>
            <a:pPr lvl="1"/>
            <a:r>
              <a:rPr lang="en-US" sz="2400" dirty="0" err="1" smtClean="0"/>
              <a:t>E.g</a:t>
            </a:r>
            <a:r>
              <a:rPr lang="en-US" sz="2400" dirty="0" smtClean="0"/>
              <a:t>, vegetation growth near </a:t>
            </a:r>
            <a:r>
              <a:rPr lang="en-US" sz="2400" dirty="0" err="1" smtClean="0"/>
              <a:t>powerlines</a:t>
            </a:r>
            <a:endParaRPr lang="en-US" sz="2400" dirty="0" smtClean="0"/>
          </a:p>
          <a:p>
            <a:pPr lvl="1"/>
            <a:endParaRPr lang="en-US" sz="2400" dirty="0"/>
          </a:p>
          <a:p>
            <a:r>
              <a:rPr lang="en-US" sz="2800" dirty="0" err="1" smtClean="0"/>
              <a:t>Lidar</a:t>
            </a:r>
            <a:r>
              <a:rPr lang="en-US" sz="2800" dirty="0" smtClean="0"/>
              <a:t> needs to move beyond basic classification, visualization, surface generation, and change detection; e.g., </a:t>
            </a:r>
          </a:p>
          <a:p>
            <a:pPr lvl="1"/>
            <a:r>
              <a:rPr lang="en-US" sz="2400" dirty="0" smtClean="0"/>
              <a:t>Immersive point clouds </a:t>
            </a:r>
          </a:p>
          <a:p>
            <a:pPr lvl="1"/>
            <a:r>
              <a:rPr lang="en-US" sz="2400" dirty="0" smtClean="0"/>
              <a:t>Inside buildings</a:t>
            </a:r>
          </a:p>
          <a:p>
            <a:pPr marL="457200" lvl="1" indent="0">
              <a:buNone/>
            </a:pPr>
            <a:endParaRPr lang="en-US" sz="2000" dirty="0" smtClean="0"/>
          </a:p>
          <a:p>
            <a:pPr marL="457200" lvl="1" indent="0">
              <a:buNone/>
            </a:pPr>
            <a:r>
              <a:rPr lang="en-US" sz="2400" dirty="0" smtClean="0">
                <a:solidFill>
                  <a:schemeClr val="accent2"/>
                </a:solidFill>
              </a:rPr>
              <a:t>&lt;Petrovic video&gt;</a:t>
            </a:r>
          </a:p>
        </p:txBody>
      </p:sp>
      <p:sp>
        <p:nvSpPr>
          <p:cNvPr id="4" name="Slide Number Placeholder 3"/>
          <p:cNvSpPr>
            <a:spLocks noGrp="1"/>
          </p:cNvSpPr>
          <p:nvPr>
            <p:ph type="sldNum" sz="quarter" idx="12"/>
          </p:nvPr>
        </p:nvSpPr>
        <p:spPr/>
        <p:txBody>
          <a:bodyPr/>
          <a:lstStyle/>
          <a:p>
            <a:fld id="{016FFDEB-DD00-46A2-87B9-90688E82221D}" type="slidenum">
              <a:rPr lang="en-US" smtClean="0"/>
              <a:pPr/>
              <a:t>48</a:t>
            </a:fld>
            <a:endParaRPr lang="en-US"/>
          </a:p>
        </p:txBody>
      </p:sp>
    </p:spTree>
    <p:extLst>
      <p:ext uri="{BB962C8B-B14F-4D97-AF65-F5344CB8AC3E}">
        <p14:creationId xmlns:p14="http://schemas.microsoft.com/office/powerpoint/2010/main" val="342293097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Clouds</a:t>
            </a:r>
            <a:endParaRPr lang="en-US" dirty="0"/>
          </a:p>
        </p:txBody>
      </p:sp>
      <p:sp>
        <p:nvSpPr>
          <p:cNvPr id="3" name="Content Placeholder 2"/>
          <p:cNvSpPr>
            <a:spLocks noGrp="1"/>
          </p:cNvSpPr>
          <p:nvPr>
            <p:ph idx="1"/>
          </p:nvPr>
        </p:nvSpPr>
        <p:spPr/>
        <p:txBody>
          <a:bodyPr>
            <a:normAutofit/>
          </a:bodyPr>
          <a:lstStyle/>
          <a:p>
            <a:r>
              <a:rPr lang="en-US" sz="2800" dirty="0" smtClean="0"/>
              <a:t>Use as reference; </a:t>
            </a:r>
            <a:br>
              <a:rPr lang="en-US" sz="2800" dirty="0" smtClean="0"/>
            </a:br>
            <a:r>
              <a:rPr lang="en-US" sz="2800" dirty="0" smtClean="0"/>
              <a:t>interesting </a:t>
            </a:r>
            <a:br>
              <a:rPr lang="en-US" sz="2800" dirty="0" smtClean="0"/>
            </a:br>
            <a:r>
              <a:rPr lang="en-US" sz="2800" dirty="0" smtClean="0"/>
              <a:t>opportunities for </a:t>
            </a:r>
            <a:br>
              <a:rPr lang="en-US" sz="2800" dirty="0" smtClean="0"/>
            </a:br>
            <a:r>
              <a:rPr lang="en-US" sz="2800" dirty="0" smtClean="0"/>
              <a:t>automated (or </a:t>
            </a:r>
            <a:br>
              <a:rPr lang="en-US" sz="2800" dirty="0" smtClean="0"/>
            </a:br>
            <a:r>
              <a:rPr lang="en-US" sz="2800" dirty="0" smtClean="0"/>
              <a:t>semi-automated) </a:t>
            </a:r>
            <a:br>
              <a:rPr lang="en-US" sz="2800" dirty="0" smtClean="0"/>
            </a:br>
            <a:r>
              <a:rPr lang="en-US" sz="2800" dirty="0" smtClean="0"/>
              <a:t>feature extraction</a:t>
            </a:r>
          </a:p>
          <a:p>
            <a:pPr lvl="1"/>
            <a:r>
              <a:rPr lang="en-US" sz="2400" dirty="0" smtClean="0"/>
              <a:t>Complex examples: </a:t>
            </a:r>
            <a:br>
              <a:rPr lang="en-US" sz="2400" dirty="0" smtClean="0"/>
            </a:br>
            <a:r>
              <a:rPr lang="en-US" sz="2400" dirty="0" smtClean="0"/>
              <a:t>oil refineries, </a:t>
            </a:r>
            <a:br>
              <a:rPr lang="en-US" sz="2400" dirty="0" smtClean="0"/>
            </a:br>
            <a:r>
              <a:rPr lang="en-US" sz="2400" dirty="0" smtClean="0"/>
              <a:t>manufacturing plants</a:t>
            </a:r>
            <a:endParaRPr lang="en-US" sz="24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49</a:t>
            </a:fld>
            <a:endParaRPr lang="en-US"/>
          </a:p>
        </p:txBody>
      </p:sp>
      <p:pic>
        <p:nvPicPr>
          <p:cNvPr id="2050" name="Picture 2" descr="http://static.flickr.com/3035/2573554043_f6f191dc47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571" y="1828800"/>
            <a:ext cx="491612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245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The </a:t>
            </a:r>
            <a:r>
              <a:rPr lang="en-US" b="1" i="1" smtClean="0"/>
              <a:t>New</a:t>
            </a:r>
            <a:r>
              <a:rPr lang="en-US" smtClean="0"/>
              <a:t> Geography</a:t>
            </a:r>
          </a:p>
        </p:txBody>
      </p:sp>
      <p:sp>
        <p:nvSpPr>
          <p:cNvPr id="63491" name="Content Placeholder 2"/>
          <p:cNvSpPr>
            <a:spLocks noGrp="1"/>
          </p:cNvSpPr>
          <p:nvPr>
            <p:ph idx="1"/>
          </p:nvPr>
        </p:nvSpPr>
        <p:spPr/>
        <p:txBody>
          <a:bodyPr>
            <a:normAutofit/>
          </a:bodyPr>
          <a:lstStyle/>
          <a:p>
            <a:r>
              <a:rPr lang="en-US" sz="2800" smtClean="0"/>
              <a:t>The change involved the greater use and emphasis placed on quantitative techniques</a:t>
            </a:r>
          </a:p>
          <a:p>
            <a:pPr lvl="1"/>
            <a:r>
              <a:rPr lang="en-US" sz="2400" smtClean="0"/>
              <a:t>Experimental and statistical methodologies</a:t>
            </a:r>
          </a:p>
          <a:p>
            <a:pPr lvl="1"/>
            <a:r>
              <a:rPr lang="en-US" sz="2400" smtClean="0"/>
              <a:t>Resulted in a new generation of geographers trained in contemporary methods of theory construction and data analysis</a:t>
            </a:r>
          </a:p>
          <a:p>
            <a:pPr lvl="1"/>
            <a:r>
              <a:rPr lang="en-US" sz="2400" smtClean="0"/>
              <a:t>William Garrison’s Geography 426 class (Statistical Methods) in 1955 was a shock; students trained in statistical methods as well as an introduction to computers and their application (on an IBM 601)</a:t>
            </a:r>
          </a:p>
          <a:p>
            <a:pPr lvl="1"/>
            <a:endParaRPr lang="en-US" sz="2400" smtClean="0"/>
          </a:p>
        </p:txBody>
      </p:sp>
      <p:pic>
        <p:nvPicPr>
          <p:cNvPr id="63494" name="Picture 8" descr="File:University of Washington Seal.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76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5</a:t>
            </a:fld>
            <a:endParaRPr lang="en-US"/>
          </a:p>
        </p:txBody>
      </p:sp>
    </p:spTree>
    <p:extLst>
      <p:ext uri="{BB962C8B-B14F-4D97-AF65-F5344CB8AC3E}">
        <p14:creationId xmlns:p14="http://schemas.microsoft.com/office/powerpoint/2010/main" val="37955787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Still large disconnect between 2D and 3D</a:t>
            </a:r>
          </a:p>
          <a:p>
            <a:pPr lvl="1"/>
            <a:r>
              <a:rPr lang="en-US" sz="2400" dirty="0" smtClean="0"/>
              <a:t>Collected and stored differently</a:t>
            </a:r>
          </a:p>
          <a:p>
            <a:pPr lvl="2"/>
            <a:r>
              <a:rPr lang="en-US" sz="2000" dirty="0" smtClean="0"/>
              <a:t>E.g., store a tree as a point with attributes and rules, applied at runtime for visualization or analysis</a:t>
            </a:r>
          </a:p>
          <a:p>
            <a:pPr lvl="2"/>
            <a:r>
              <a:rPr lang="en-US" sz="2000" dirty="0" smtClean="0"/>
              <a:t>AutoCAD</a:t>
            </a:r>
          </a:p>
          <a:p>
            <a:pPr lvl="2"/>
            <a:endParaRPr lang="en-US" sz="2000" dirty="0" smtClean="0"/>
          </a:p>
          <a:p>
            <a:r>
              <a:rPr lang="en-US" sz="2800" dirty="0" smtClean="0"/>
              <a:t>Analytical 3D still in infancy</a:t>
            </a:r>
          </a:p>
          <a:p>
            <a:pPr lvl="1"/>
            <a:r>
              <a:rPr lang="en-US" sz="2400" dirty="0" smtClean="0"/>
              <a:t>Mining industry is where big interest is</a:t>
            </a:r>
          </a:p>
          <a:p>
            <a:pPr lvl="1"/>
            <a:endParaRPr lang="en-US" sz="2400" dirty="0"/>
          </a:p>
          <a:p>
            <a:r>
              <a:rPr lang="en-US" sz="2800" dirty="0" smtClean="0"/>
              <a:t>Visual analytics</a:t>
            </a:r>
          </a:p>
          <a:p>
            <a:pPr lvl="1"/>
            <a:r>
              <a:rPr lang="en-US" sz="2400" dirty="0" smtClean="0"/>
              <a:t>Seeing trends/relationships</a:t>
            </a:r>
            <a:endParaRPr lang="en-US" sz="24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50</a:t>
            </a:fld>
            <a:endParaRPr lang="en-US"/>
          </a:p>
        </p:txBody>
      </p:sp>
    </p:spTree>
    <p:extLst>
      <p:ext uri="{BB962C8B-B14F-4D97-AF65-F5344CB8AC3E}">
        <p14:creationId xmlns:p14="http://schemas.microsoft.com/office/powerpoint/2010/main" val="20519781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ability to manage 3D </a:t>
            </a:r>
            <a:r>
              <a:rPr lang="en-US" sz="2800" dirty="0" smtClean="0"/>
              <a:t>features is problematic</a:t>
            </a:r>
          </a:p>
          <a:p>
            <a:pPr lvl="1"/>
            <a:r>
              <a:rPr lang="en-US" sz="2400" dirty="0" smtClean="0"/>
              <a:t>Editing workflows and input devices are still awkward to use</a:t>
            </a:r>
          </a:p>
          <a:p>
            <a:pPr lvl="1"/>
            <a:r>
              <a:rPr lang="en-US" sz="2400" dirty="0" smtClean="0"/>
              <a:t>Look to Hollywood?</a:t>
            </a:r>
          </a:p>
        </p:txBody>
      </p:sp>
      <p:sp>
        <p:nvSpPr>
          <p:cNvPr id="4" name="Slide Number Placeholder 3"/>
          <p:cNvSpPr>
            <a:spLocks noGrp="1"/>
          </p:cNvSpPr>
          <p:nvPr>
            <p:ph type="sldNum" sz="quarter" idx="12"/>
          </p:nvPr>
        </p:nvSpPr>
        <p:spPr/>
        <p:txBody>
          <a:bodyPr/>
          <a:lstStyle/>
          <a:p>
            <a:fld id="{016FFDEB-DD00-46A2-87B9-90688E82221D}" type="slidenum">
              <a:rPr lang="en-US" smtClean="0"/>
              <a:pPr/>
              <a:t>51</a:t>
            </a:fld>
            <a:endParaRPr lang="en-US"/>
          </a:p>
        </p:txBody>
      </p:sp>
    </p:spTree>
    <p:extLst>
      <p:ext uri="{BB962C8B-B14F-4D97-AF65-F5344CB8AC3E}">
        <p14:creationId xmlns:p14="http://schemas.microsoft.com/office/powerpoint/2010/main" val="38264373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1973</a:t>
            </a:r>
          </a:p>
        </p:txBody>
      </p:sp>
      <p:sp>
        <p:nvSpPr>
          <p:cNvPr id="77827" name="Content Placeholder 2"/>
          <p:cNvSpPr>
            <a:spLocks noGrp="1"/>
          </p:cNvSpPr>
          <p:nvPr>
            <p:ph idx="1"/>
          </p:nvPr>
        </p:nvSpPr>
        <p:spPr>
          <a:xfrm>
            <a:off x="457200" y="1600200"/>
            <a:ext cx="8382000" cy="4525963"/>
          </a:xfrm>
        </p:spPr>
        <p:txBody>
          <a:bodyPr/>
          <a:lstStyle/>
          <a:p>
            <a:r>
              <a:rPr lang="en-US" sz="2800" dirty="0" smtClean="0"/>
              <a:t>First call on a </a:t>
            </a:r>
            <a:r>
              <a:rPr lang="en-US" sz="2800" b="1" dirty="0" smtClean="0"/>
              <a:t>mobile cell phone </a:t>
            </a:r>
            <a:r>
              <a:rPr lang="en-US" sz="2800" dirty="0" smtClean="0"/>
              <a:t/>
            </a:r>
            <a:br>
              <a:rPr lang="en-US" sz="2800" dirty="0" smtClean="0"/>
            </a:br>
            <a:r>
              <a:rPr lang="en-US" sz="2800" dirty="0" smtClean="0"/>
              <a:t>made by its inventor </a:t>
            </a:r>
            <a:r>
              <a:rPr lang="en-US" sz="2800" b="1" dirty="0" smtClean="0"/>
              <a:t>Martin Cooper</a:t>
            </a:r>
            <a:r>
              <a:rPr lang="en-US" sz="2800" dirty="0" smtClean="0"/>
              <a:t> </a:t>
            </a:r>
            <a:br>
              <a:rPr lang="en-US" sz="2800" dirty="0" smtClean="0"/>
            </a:br>
            <a:r>
              <a:rPr lang="en-US" sz="2800" dirty="0" smtClean="0"/>
              <a:t>at Motorola</a:t>
            </a:r>
          </a:p>
          <a:p>
            <a:pPr lvl="1"/>
            <a:r>
              <a:rPr lang="en-US" sz="2400" dirty="0" smtClean="0"/>
              <a:t>Call placed to his rival Joel </a:t>
            </a:r>
            <a:r>
              <a:rPr lang="en-US" sz="2400" dirty="0" err="1" smtClean="0"/>
              <a:t>Engell</a:t>
            </a:r>
            <a:r>
              <a:rPr lang="en-US" sz="2400" dirty="0" smtClean="0"/>
              <a:t>, Bell Labs' </a:t>
            </a:r>
            <a:br>
              <a:rPr lang="en-US" sz="2400" dirty="0" smtClean="0"/>
            </a:br>
            <a:r>
              <a:rPr lang="en-US" sz="2400" dirty="0" smtClean="0"/>
              <a:t>head of research</a:t>
            </a:r>
          </a:p>
          <a:p>
            <a:pPr lvl="1"/>
            <a:r>
              <a:rPr lang="en-US" sz="2400" dirty="0" smtClean="0"/>
              <a:t>Resulted in a fundamental technology and communications market shift toward the person and away from the place</a:t>
            </a:r>
          </a:p>
          <a:p>
            <a:pPr lvl="1"/>
            <a:r>
              <a:rPr lang="en-US" sz="2400" dirty="0" smtClean="0"/>
              <a:t>Cooper stated that his research was inspired by watching </a:t>
            </a:r>
            <a:r>
              <a:rPr lang="en-US" sz="2400" b="1" dirty="0" smtClean="0"/>
              <a:t>Capt. James T. Kirk</a:t>
            </a:r>
            <a:r>
              <a:rPr lang="en-US" sz="2400" dirty="0" smtClean="0"/>
              <a:t> using his </a:t>
            </a:r>
            <a:br>
              <a:rPr lang="en-US" sz="2400" dirty="0" smtClean="0"/>
            </a:br>
            <a:r>
              <a:rPr lang="en-US" sz="2400" dirty="0" smtClean="0"/>
              <a:t>communicator on </a:t>
            </a:r>
            <a:r>
              <a:rPr lang="en-US" sz="2400" b="1" i="1" dirty="0" smtClean="0"/>
              <a:t>Star Trek</a:t>
            </a:r>
            <a:endParaRPr lang="en-US" sz="2400" b="1" dirty="0" smtClean="0"/>
          </a:p>
        </p:txBody>
      </p:sp>
      <p:pic>
        <p:nvPicPr>
          <p:cNvPr id="77829" name="Picture 2"/>
          <p:cNvPicPr>
            <a:picLocks noChangeAspect="1" noChangeArrowheads="1"/>
          </p:cNvPicPr>
          <p:nvPr/>
        </p:nvPicPr>
        <p:blipFill>
          <a:blip r:embed="rId3">
            <a:lum bright="6000"/>
            <a:grayscl/>
            <a:extLst>
              <a:ext uri="{28A0092B-C50C-407E-A947-70E740481C1C}">
                <a14:useLocalDpi xmlns:a14="http://schemas.microsoft.com/office/drawing/2010/main" val="0"/>
              </a:ext>
            </a:extLst>
          </a:blip>
          <a:srcRect/>
          <a:stretch>
            <a:fillRect/>
          </a:stretch>
        </p:blipFill>
        <p:spPr bwMode="auto">
          <a:xfrm>
            <a:off x="6324600" y="0"/>
            <a:ext cx="28194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16"/>
          <p:cNvSpPr>
            <a:spLocks noChangeArrowheads="1"/>
          </p:cNvSpPr>
          <p:nvPr/>
        </p:nvSpPr>
        <p:spPr bwMode="auto">
          <a:xfrm>
            <a:off x="7924800" y="2133600"/>
            <a:ext cx="80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Calibri" pitchFamily="34" charset="0"/>
              </a:rPr>
              <a:t>Cooper</a:t>
            </a:r>
          </a:p>
        </p:txBody>
      </p:sp>
      <p:pic>
        <p:nvPicPr>
          <p:cNvPr id="778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138" y="2590800"/>
            <a:ext cx="149066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105400"/>
            <a:ext cx="1981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Rectangle 16"/>
          <p:cNvSpPr>
            <a:spLocks noChangeArrowheads="1"/>
          </p:cNvSpPr>
          <p:nvPr/>
        </p:nvSpPr>
        <p:spPr bwMode="auto">
          <a:xfrm>
            <a:off x="7745413" y="6488113"/>
            <a:ext cx="560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Kirk</a:t>
            </a:r>
          </a:p>
        </p:txBody>
      </p:sp>
      <p:sp>
        <p:nvSpPr>
          <p:cNvPr id="77834" name="Text Box 16"/>
          <p:cNvSpPr txBox="1">
            <a:spLocks noChangeArrowheads="1"/>
          </p:cNvSpPr>
          <p:nvPr/>
        </p:nvSpPr>
        <p:spPr bwMode="auto">
          <a:xfrm>
            <a:off x="4572000" y="60198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1400">
                <a:latin typeface="Calibri" pitchFamily="34" charset="0"/>
              </a:rPr>
              <a:t>James will receive the </a:t>
            </a:r>
            <a:r>
              <a:rPr lang="en-US" sz="1400">
                <a:solidFill>
                  <a:srgbClr val="000099"/>
                </a:solidFill>
                <a:latin typeface="Calibri" pitchFamily="34" charset="0"/>
              </a:rPr>
              <a:t>2267 Starfleet Medal of Honor</a:t>
            </a:r>
            <a:endParaRPr lang="en-US" sz="1400">
              <a:latin typeface="Calibri" pitchFamily="34" charset="0"/>
            </a:endParaRPr>
          </a:p>
        </p:txBody>
      </p:sp>
      <p:pic>
        <p:nvPicPr>
          <p:cNvPr id="7783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0038" y="5791200"/>
            <a:ext cx="46196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76941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Hierarchies</a:t>
            </a:r>
            <a:endParaRPr lang="en-US" dirty="0"/>
          </a:p>
        </p:txBody>
      </p:sp>
      <p:sp>
        <p:nvSpPr>
          <p:cNvPr id="3" name="Content Placeholder 2"/>
          <p:cNvSpPr>
            <a:spLocks noGrp="1"/>
          </p:cNvSpPr>
          <p:nvPr>
            <p:ph idx="1"/>
          </p:nvPr>
        </p:nvSpPr>
        <p:spPr/>
        <p:txBody>
          <a:bodyPr>
            <a:normAutofit/>
          </a:bodyPr>
          <a:lstStyle/>
          <a:p>
            <a:r>
              <a:rPr lang="en-US" sz="2800" dirty="0" smtClean="0"/>
              <a:t>Modeling building interiors and cities very difficult</a:t>
            </a:r>
          </a:p>
          <a:p>
            <a:pPr lvl="1"/>
            <a:r>
              <a:rPr lang="en-US" sz="2400" dirty="0" smtClean="0"/>
              <a:t>Hierarchies (table, room, apartment, floor, building, block, city, …) without redundancy</a:t>
            </a:r>
          </a:p>
          <a:p>
            <a:pPr lvl="1"/>
            <a:r>
              <a:rPr lang="en-US" sz="2400" dirty="0" smtClean="0"/>
              <a:t>3D, </a:t>
            </a:r>
            <a:r>
              <a:rPr lang="en-US" sz="2400" b="1" i="1" dirty="0" smtClean="0"/>
              <a:t>networks</a:t>
            </a:r>
            <a:r>
              <a:rPr lang="en-US" sz="2400" dirty="0" smtClean="0"/>
              <a:t>, infrastructure, underground</a:t>
            </a:r>
          </a:p>
          <a:p>
            <a:pPr lvl="1"/>
            <a:r>
              <a:rPr lang="en-US" sz="2400" dirty="0" smtClean="0"/>
              <a:t>How to merge/abstract</a:t>
            </a:r>
          </a:p>
          <a:p>
            <a:pPr lvl="1"/>
            <a:endParaRPr lang="en-US" sz="2400" dirty="0"/>
          </a:p>
          <a:p>
            <a:pPr marL="457200" lvl="1" indent="0">
              <a:buNone/>
            </a:pPr>
            <a:r>
              <a:rPr lang="en-US" sz="2400" dirty="0" smtClean="0">
                <a:solidFill>
                  <a:schemeClr val="accent2"/>
                </a:solidFill>
              </a:rPr>
              <a:t>&lt;Sydney video&gt;</a:t>
            </a:r>
            <a:endParaRPr lang="en-US" sz="2400" dirty="0">
              <a:solidFill>
                <a:schemeClr val="accent2"/>
              </a:solidFill>
            </a:endParaRPr>
          </a:p>
        </p:txBody>
      </p:sp>
      <p:sp>
        <p:nvSpPr>
          <p:cNvPr id="4" name="Slide Number Placeholder 3"/>
          <p:cNvSpPr>
            <a:spLocks noGrp="1"/>
          </p:cNvSpPr>
          <p:nvPr>
            <p:ph type="sldNum" sz="quarter" idx="12"/>
          </p:nvPr>
        </p:nvSpPr>
        <p:spPr/>
        <p:txBody>
          <a:bodyPr/>
          <a:lstStyle/>
          <a:p>
            <a:fld id="{016FFDEB-DD00-46A2-87B9-90688E82221D}" type="slidenum">
              <a:rPr lang="en-US" smtClean="0"/>
              <a:pPr/>
              <a:t>53</a:t>
            </a:fld>
            <a:endParaRPr lang="en-US"/>
          </a:p>
        </p:txBody>
      </p:sp>
    </p:spTree>
    <p:extLst>
      <p:ext uri="{BB962C8B-B14F-4D97-AF65-F5344CB8AC3E}">
        <p14:creationId xmlns:p14="http://schemas.microsoft.com/office/powerpoint/2010/main" val="207354422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334963" y="6118225"/>
            <a:ext cx="8464550" cy="774700"/>
          </a:xfrm>
        </p:spPr>
        <p:txBody>
          <a:bodyPr/>
          <a:lstStyle/>
          <a:p>
            <a:pPr algn="ctr" eaLnBrk="1" hangingPunct="1"/>
            <a:r>
              <a:rPr lang="en-US" sz="3600" smtClean="0"/>
              <a:t>Versioning</a:t>
            </a:r>
          </a:p>
        </p:txBody>
      </p:sp>
      <p:pic>
        <p:nvPicPr>
          <p:cNvPr id="39939" name="Picture 4" descr="C:\History of GIS\Computers\IBM Brochure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0"/>
            <a:ext cx="11077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457200" y="5333999"/>
            <a:ext cx="4572000" cy="1143001"/>
          </a:xfrm>
          <a:prstGeom prst="rect">
            <a:avLst/>
          </a:prstGeom>
          <a:solidFill>
            <a:schemeClr val="bg1">
              <a:lumMod val="65000"/>
              <a:alpha val="4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dirty="0" smtClean="0">
                <a:solidFill>
                  <a:schemeClr val="bg1"/>
                </a:solidFill>
              </a:rPr>
              <a:t>Mobile Devices</a:t>
            </a:r>
          </a:p>
        </p:txBody>
      </p:sp>
    </p:spTree>
    <p:extLst>
      <p:ext uri="{BB962C8B-B14F-4D97-AF65-F5344CB8AC3E}">
        <p14:creationId xmlns:p14="http://schemas.microsoft.com/office/powerpoint/2010/main" val="220796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Mobile Devices</a:t>
            </a:r>
            <a:endParaRPr lang="en-US" dirty="0"/>
          </a:p>
        </p:txBody>
      </p:sp>
      <p:sp>
        <p:nvSpPr>
          <p:cNvPr id="5" name="Content Placeholder 4"/>
          <p:cNvSpPr>
            <a:spLocks noGrp="1"/>
          </p:cNvSpPr>
          <p:nvPr>
            <p:ph idx="1"/>
          </p:nvPr>
        </p:nvSpPr>
        <p:spPr/>
        <p:txBody>
          <a:bodyPr>
            <a:normAutofit/>
          </a:bodyPr>
          <a:lstStyle/>
          <a:p>
            <a:r>
              <a:rPr lang="en-US" sz="2800" dirty="0" smtClean="0"/>
              <a:t>Developing for mobile “feels like Windows 95”</a:t>
            </a:r>
          </a:p>
          <a:p>
            <a:pPr lvl="1"/>
            <a:r>
              <a:rPr lang="en-US" sz="2400" dirty="0" smtClean="0"/>
              <a:t>Primitive by today’s standards</a:t>
            </a:r>
          </a:p>
          <a:p>
            <a:endParaRPr lang="en-US" sz="2800" dirty="0" smtClean="0"/>
          </a:p>
          <a:p>
            <a:r>
              <a:rPr lang="en-US" sz="2800" dirty="0" smtClean="0"/>
              <a:t>Data storage remains the biggest challenge</a:t>
            </a:r>
          </a:p>
          <a:p>
            <a:pPr lvl="1"/>
            <a:r>
              <a:rPr lang="en-US" sz="2400" dirty="0" smtClean="0"/>
              <a:t>RDBMS-based storage problematic</a:t>
            </a:r>
          </a:p>
          <a:p>
            <a:pPr lvl="1"/>
            <a:r>
              <a:rPr lang="en-US" sz="2400" dirty="0" smtClean="0"/>
              <a:t>Still using traditional techniques – e.g., R-tree in conjunction with SQLite</a:t>
            </a:r>
          </a:p>
          <a:p>
            <a:pPr lvl="1"/>
            <a:endParaRPr lang="en-US" sz="2400" dirty="0"/>
          </a:p>
          <a:p>
            <a:pPr lvl="1"/>
            <a:r>
              <a:rPr lang="en-US" sz="2400" dirty="0" smtClean="0"/>
              <a:t>&gt;&gt;95% of time is spent drawing</a:t>
            </a:r>
          </a:p>
          <a:p>
            <a:pPr lvl="2"/>
            <a:r>
              <a:rPr lang="en-US" sz="2000" dirty="0" smtClean="0"/>
              <a:t>RDBMS not optimized for this</a:t>
            </a:r>
          </a:p>
          <a:p>
            <a:pPr marL="457200" lvl="1" indent="0">
              <a:buNone/>
            </a:pPr>
            <a:endParaRPr lang="en-US" sz="2400" dirty="0" smtClean="0"/>
          </a:p>
          <a:p>
            <a:pPr lvl="1"/>
            <a:endParaRPr lang="en-US" sz="2400" dirty="0"/>
          </a:p>
        </p:txBody>
      </p:sp>
      <p:sp>
        <p:nvSpPr>
          <p:cNvPr id="6" name="Slide Number Placeholder 5"/>
          <p:cNvSpPr>
            <a:spLocks noGrp="1"/>
          </p:cNvSpPr>
          <p:nvPr>
            <p:ph type="sldNum" sz="quarter" idx="12"/>
          </p:nvPr>
        </p:nvSpPr>
        <p:spPr/>
        <p:txBody>
          <a:bodyPr/>
          <a:lstStyle/>
          <a:p>
            <a:fld id="{016FFDEB-DD00-46A2-87B9-90688E82221D}" type="slidenum">
              <a:rPr lang="en-US" smtClean="0"/>
              <a:pPr/>
              <a:t>55</a:t>
            </a:fld>
            <a:endParaRPr lang="en-US"/>
          </a:p>
        </p:txBody>
      </p:sp>
    </p:spTree>
    <p:extLst>
      <p:ext uri="{BB962C8B-B14F-4D97-AF65-F5344CB8AC3E}">
        <p14:creationId xmlns:p14="http://schemas.microsoft.com/office/powerpoint/2010/main" val="249450335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a:t>
            </a:r>
            <a:endParaRPr lang="en-US" dirty="0"/>
          </a:p>
        </p:txBody>
      </p:sp>
      <p:sp>
        <p:nvSpPr>
          <p:cNvPr id="4" name="Content Placeholder 3"/>
          <p:cNvSpPr>
            <a:spLocks noGrp="1"/>
          </p:cNvSpPr>
          <p:nvPr>
            <p:ph idx="1"/>
          </p:nvPr>
        </p:nvSpPr>
        <p:spPr/>
        <p:txBody>
          <a:bodyPr/>
          <a:lstStyle/>
          <a:p>
            <a:r>
              <a:rPr lang="en-US" sz="2800" dirty="0"/>
              <a:t>Need good spatial clustering and column-based structuring</a:t>
            </a:r>
          </a:p>
          <a:p>
            <a:endParaRPr lang="en-US" sz="2800" dirty="0"/>
          </a:p>
          <a:p>
            <a:r>
              <a:rPr lang="en-US" sz="2800" dirty="0"/>
              <a:t>Need to move beyond RDBMS and SQL</a:t>
            </a:r>
          </a:p>
          <a:p>
            <a:pPr lvl="1"/>
            <a:r>
              <a:rPr lang="en-US" sz="2400" dirty="0"/>
              <a:t>Expressing search still hard – time, space, attributes, network connectivity, etc</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016FFDEB-DD00-46A2-87B9-90688E82221D}" type="slidenum">
              <a:rPr lang="en-US" smtClean="0"/>
              <a:pPr/>
              <a:t>56</a:t>
            </a:fld>
            <a:endParaRPr lang="en-US"/>
          </a:p>
        </p:txBody>
      </p:sp>
    </p:spTree>
    <p:extLst>
      <p:ext uri="{BB962C8B-B14F-4D97-AF65-F5344CB8AC3E}">
        <p14:creationId xmlns:p14="http://schemas.microsoft.com/office/powerpoint/2010/main" val="407511478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How do these fit into the remote sensing community?</a:t>
            </a:r>
          </a:p>
          <a:p>
            <a:pPr lvl="1"/>
            <a:r>
              <a:rPr lang="en-US" sz="2400" dirty="0" smtClean="0"/>
              <a:t>Lots of info with all the photos</a:t>
            </a:r>
          </a:p>
          <a:p>
            <a:pPr lvl="1"/>
            <a:endParaRPr lang="en-US" sz="2400" dirty="0"/>
          </a:p>
          <a:p>
            <a:r>
              <a:rPr lang="en-US" sz="2800" dirty="0" smtClean="0"/>
              <a:t>Consider micro-platforms on mobile devices</a:t>
            </a:r>
          </a:p>
          <a:p>
            <a:pPr lvl="1"/>
            <a:r>
              <a:rPr lang="en-US" sz="2400" dirty="0" smtClean="0"/>
              <a:t>Everyone is a walking sensor</a:t>
            </a:r>
          </a:p>
          <a:p>
            <a:pPr lvl="1"/>
            <a:r>
              <a:rPr lang="en-US" sz="2400" dirty="0" smtClean="0"/>
              <a:t>Imagery, accelerometers, inclinometers</a:t>
            </a:r>
          </a:p>
          <a:p>
            <a:pPr lvl="1"/>
            <a:endParaRPr lang="en-US" sz="2400" dirty="0" smtClean="0"/>
          </a:p>
          <a:p>
            <a:r>
              <a:rPr lang="en-US" sz="2800" dirty="0" smtClean="0"/>
              <a:t>Does it make sense to build platforms on mobile devices?</a:t>
            </a:r>
          </a:p>
          <a:p>
            <a:pPr lvl="1"/>
            <a:endParaRPr lang="en-US" sz="20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57</a:t>
            </a:fld>
            <a:endParaRPr lang="en-US"/>
          </a:p>
        </p:txBody>
      </p:sp>
    </p:spTree>
    <p:extLst>
      <p:ext uri="{BB962C8B-B14F-4D97-AF65-F5344CB8AC3E}">
        <p14:creationId xmlns:p14="http://schemas.microsoft.com/office/powerpoint/2010/main" val="41656784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log.1800flyeurope.com/wp-content/uploads/2010/09/G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17850"/>
            <a:ext cx="4388444" cy="3892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Mobile Devices</a:t>
            </a:r>
            <a:endParaRPr lang="en-US" dirty="0"/>
          </a:p>
        </p:txBody>
      </p:sp>
      <p:sp>
        <p:nvSpPr>
          <p:cNvPr id="3" name="Content Placeholder 2"/>
          <p:cNvSpPr>
            <a:spLocks noGrp="1"/>
          </p:cNvSpPr>
          <p:nvPr>
            <p:ph idx="1"/>
          </p:nvPr>
        </p:nvSpPr>
        <p:spPr/>
        <p:txBody>
          <a:bodyPr>
            <a:normAutofit/>
          </a:bodyPr>
          <a:lstStyle/>
          <a:p>
            <a:r>
              <a:rPr lang="en-US" sz="2800" dirty="0" smtClean="0"/>
              <a:t>With mobile, users are standing in the map</a:t>
            </a:r>
          </a:p>
          <a:p>
            <a:pPr lvl="1"/>
            <a:r>
              <a:rPr lang="en-US" sz="2400" dirty="0" smtClean="0"/>
              <a:t>Differs from desktop</a:t>
            </a:r>
          </a:p>
          <a:p>
            <a:pPr lvl="1"/>
            <a:endParaRPr lang="en-US" sz="2400" dirty="0"/>
          </a:p>
          <a:p>
            <a:r>
              <a:rPr lang="en-US" sz="2800" dirty="0" smtClean="0"/>
              <a:t>Are there more effective ways of communicating situational awareness in </a:t>
            </a:r>
            <a:br>
              <a:rPr lang="en-US" sz="2800" dirty="0" smtClean="0"/>
            </a:br>
            <a:r>
              <a:rPr lang="en-US" sz="2800" dirty="0" smtClean="0"/>
              <a:t>the field?</a:t>
            </a:r>
          </a:p>
          <a:p>
            <a:pPr lvl="1"/>
            <a:r>
              <a:rPr lang="en-US" sz="2400" dirty="0" smtClean="0"/>
              <a:t>E.g., driving directions </a:t>
            </a:r>
            <a:br>
              <a:rPr lang="en-US" sz="2400" dirty="0" smtClean="0"/>
            </a:br>
            <a:r>
              <a:rPr lang="en-US" sz="2400" dirty="0" smtClean="0"/>
              <a:t>and tilting the display</a:t>
            </a:r>
          </a:p>
          <a:p>
            <a:pPr lvl="1"/>
            <a:r>
              <a:rPr lang="en-US" sz="2400" dirty="0" smtClean="0"/>
              <a:t>Augmented reality</a:t>
            </a:r>
          </a:p>
          <a:p>
            <a:pPr lvl="1"/>
            <a:r>
              <a:rPr lang="en-US" sz="2400" dirty="0" smtClean="0"/>
              <a:t>Audio</a:t>
            </a:r>
            <a:endParaRPr lang="en-US" sz="24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58</a:t>
            </a:fld>
            <a:endParaRPr lang="en-US"/>
          </a:p>
        </p:txBody>
      </p:sp>
    </p:spTree>
    <p:extLst>
      <p:ext uri="{BB962C8B-B14F-4D97-AF65-F5344CB8AC3E}">
        <p14:creationId xmlns:p14="http://schemas.microsoft.com/office/powerpoint/2010/main" val="359867657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Current examples</a:t>
            </a:r>
          </a:p>
          <a:p>
            <a:pPr lvl="1"/>
            <a:r>
              <a:rPr lang="en-US" sz="2400" dirty="0" smtClean="0"/>
              <a:t>Earthquake detection</a:t>
            </a:r>
          </a:p>
          <a:p>
            <a:pPr lvl="1"/>
            <a:r>
              <a:rPr lang="en-US" sz="2400" dirty="0" smtClean="0"/>
              <a:t>Pothole detection</a:t>
            </a:r>
          </a:p>
          <a:p>
            <a:pPr lvl="1"/>
            <a:endParaRPr lang="en-US" sz="2400" dirty="0" smtClean="0"/>
          </a:p>
          <a:p>
            <a:r>
              <a:rPr lang="en-US" sz="2800" dirty="0" smtClean="0"/>
              <a:t>Future examples</a:t>
            </a:r>
          </a:p>
          <a:p>
            <a:pPr lvl="1"/>
            <a:r>
              <a:rPr lang="en-US" sz="2400" dirty="0" smtClean="0"/>
              <a:t>GM’s OnStar-like. system – your phone detects travel on road and sudden violent deceleration; auto-calls for help</a:t>
            </a:r>
          </a:p>
          <a:p>
            <a:pPr lvl="1"/>
            <a:r>
              <a:rPr lang="en-US" sz="2400" dirty="0" smtClean="0"/>
              <a:t>You have a skin rash – take a multispectral image of it and upload to a doctor service. What kind of rash is it? Do I need to be seen by the doctor? Is over the counter OK?</a:t>
            </a:r>
          </a:p>
          <a:p>
            <a:pPr lvl="1"/>
            <a:r>
              <a:rPr lang="en-US" sz="2400" dirty="0" smtClean="0"/>
              <a:t>Don Cooke’s cat</a:t>
            </a:r>
          </a:p>
        </p:txBody>
      </p:sp>
      <p:sp>
        <p:nvSpPr>
          <p:cNvPr id="4" name="Slide Number Placeholder 3"/>
          <p:cNvSpPr>
            <a:spLocks noGrp="1"/>
          </p:cNvSpPr>
          <p:nvPr>
            <p:ph type="sldNum" sz="quarter" idx="12"/>
          </p:nvPr>
        </p:nvSpPr>
        <p:spPr/>
        <p:txBody>
          <a:bodyPr/>
          <a:lstStyle/>
          <a:p>
            <a:fld id="{016FFDEB-DD00-46A2-87B9-90688E82221D}" type="slidenum">
              <a:rPr lang="en-US" smtClean="0"/>
              <a:pPr/>
              <a:t>59</a:t>
            </a:fld>
            <a:endParaRPr lang="en-US"/>
          </a:p>
        </p:txBody>
      </p:sp>
    </p:spTree>
    <p:extLst>
      <p:ext uri="{BB962C8B-B14F-4D97-AF65-F5344CB8AC3E}">
        <p14:creationId xmlns:p14="http://schemas.microsoft.com/office/powerpoint/2010/main" val="18394673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defRPr/>
            </a:pPr>
            <a:r>
              <a:rPr lang="en-US" dirty="0" smtClean="0"/>
              <a:t>The </a:t>
            </a:r>
            <a:r>
              <a:rPr lang="en-US" b="1" i="1" dirty="0" smtClean="0"/>
              <a:t>New</a:t>
            </a:r>
            <a:r>
              <a:rPr lang="en-US" dirty="0" smtClean="0"/>
              <a:t> Geography</a:t>
            </a:r>
            <a:endParaRPr lang="en-US" dirty="0" smtClean="0">
              <a:latin typeface="+mn-lt"/>
            </a:endParaRPr>
          </a:p>
        </p:txBody>
      </p:sp>
      <p:sp>
        <p:nvSpPr>
          <p:cNvPr id="64516" name="Rectangle 3"/>
          <p:cNvSpPr>
            <a:spLocks noGrp="1" noChangeArrowheads="1"/>
          </p:cNvSpPr>
          <p:nvPr>
            <p:ph type="body" idx="1"/>
          </p:nvPr>
        </p:nvSpPr>
        <p:spPr>
          <a:xfrm>
            <a:off x="457200" y="1600200"/>
            <a:ext cx="8382000" cy="5029200"/>
          </a:xfrm>
        </p:spPr>
        <p:txBody>
          <a:bodyPr/>
          <a:lstStyle/>
          <a:p>
            <a:pPr eaLnBrk="1" hangingPunct="1"/>
            <a:r>
              <a:rPr lang="en-US" sz="2800" dirty="0" smtClean="0"/>
              <a:t>Students of </a:t>
            </a:r>
            <a:r>
              <a:rPr lang="en-US" sz="2800" b="1" dirty="0" smtClean="0"/>
              <a:t>William Garrison</a:t>
            </a:r>
            <a:r>
              <a:rPr lang="en-US" sz="2800" dirty="0" smtClean="0"/>
              <a:t>:</a:t>
            </a:r>
          </a:p>
          <a:p>
            <a:pPr lvl="1" eaLnBrk="1" hangingPunct="1"/>
            <a:r>
              <a:rPr lang="en-US" sz="2400" b="1" dirty="0" smtClean="0"/>
              <a:t>Brian Berry</a:t>
            </a:r>
            <a:r>
              <a:rPr lang="en-US" sz="2400" dirty="0" smtClean="0"/>
              <a:t> – urban and regional research sparked geography’s social-scientific revolution - the most-cited geographer for more than 25 years; member NAS</a:t>
            </a:r>
          </a:p>
          <a:p>
            <a:pPr lvl="1" eaLnBrk="1" hangingPunct="1"/>
            <a:r>
              <a:rPr lang="en-US" sz="2400" b="1" dirty="0" smtClean="0"/>
              <a:t>William Bunge</a:t>
            </a:r>
            <a:r>
              <a:rPr lang="en-US" sz="2400" dirty="0" smtClean="0"/>
              <a:t> – theoretical geography (dependence of geographical theory on geometry and topological mathematics)</a:t>
            </a:r>
          </a:p>
          <a:p>
            <a:pPr lvl="1" eaLnBrk="1" hangingPunct="1"/>
            <a:r>
              <a:rPr lang="en-US" sz="2400" b="1" dirty="0" smtClean="0"/>
              <a:t>John </a:t>
            </a:r>
            <a:r>
              <a:rPr lang="en-US" sz="2400" b="1" dirty="0" err="1" smtClean="0"/>
              <a:t>Nystuen</a:t>
            </a:r>
            <a:r>
              <a:rPr lang="en-US" sz="2400" dirty="0" smtClean="0"/>
              <a:t> – fundamental spatial concepts (distance, orientation, connectivity)</a:t>
            </a:r>
          </a:p>
          <a:p>
            <a:pPr lvl="1" eaLnBrk="1" hangingPunct="1"/>
            <a:r>
              <a:rPr lang="en-US" sz="2400" b="1" dirty="0" smtClean="0"/>
              <a:t>Waldo </a:t>
            </a:r>
            <a:r>
              <a:rPr lang="en-US" sz="2400" b="1" dirty="0" err="1" smtClean="0"/>
              <a:t>Tobler</a:t>
            </a:r>
            <a:r>
              <a:rPr lang="en-US" sz="2400" dirty="0" smtClean="0"/>
              <a:t> – mathematics of projection, cartography</a:t>
            </a:r>
          </a:p>
          <a:p>
            <a:pPr lvl="1" eaLnBrk="1" hangingPunct="1"/>
            <a:r>
              <a:rPr lang="en-US" sz="2400" dirty="0" smtClean="0"/>
              <a:t>Other students: </a:t>
            </a:r>
            <a:r>
              <a:rPr lang="en-US" sz="2400" b="1" dirty="0" smtClean="0"/>
              <a:t>Duane Marble, Richard Morrill, Michael </a:t>
            </a:r>
            <a:r>
              <a:rPr lang="en-US" sz="2400" b="1" dirty="0" err="1" smtClean="0"/>
              <a:t>Dacey</a:t>
            </a:r>
            <a:r>
              <a:rPr lang="en-US" sz="2400" b="1" dirty="0" smtClean="0"/>
              <a:t>, John </a:t>
            </a:r>
            <a:r>
              <a:rPr lang="en-US" sz="2400" b="1" dirty="0" err="1" smtClean="0"/>
              <a:t>Kolars</a:t>
            </a:r>
            <a:r>
              <a:rPr lang="en-US" sz="2400" b="1" dirty="0" smtClean="0"/>
              <a:t>, Art </a:t>
            </a:r>
            <a:r>
              <a:rPr lang="en-US" sz="2400" b="1" dirty="0" err="1" smtClean="0"/>
              <a:t>Getis</a:t>
            </a:r>
            <a:r>
              <a:rPr lang="en-US" sz="2400" b="1" dirty="0" smtClean="0"/>
              <a:t>, Bob Mayfield, Ron Boyce</a:t>
            </a:r>
          </a:p>
        </p:txBody>
      </p:sp>
      <p:pic>
        <p:nvPicPr>
          <p:cNvPr id="64518" name="Picture 8" descr="File:University of Washington Seal.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76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6</a:t>
            </a:fld>
            <a:endParaRPr lang="en-US"/>
          </a:p>
        </p:txBody>
      </p:sp>
    </p:spTree>
    <p:extLst>
      <p:ext uri="{BB962C8B-B14F-4D97-AF65-F5344CB8AC3E}">
        <p14:creationId xmlns:p14="http://schemas.microsoft.com/office/powerpoint/2010/main" val="275276774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Current examples</a:t>
            </a:r>
          </a:p>
          <a:p>
            <a:pPr lvl="1"/>
            <a:r>
              <a:rPr lang="en-US" sz="2400" dirty="0" smtClean="0"/>
              <a:t>Earthquake detection</a:t>
            </a:r>
          </a:p>
          <a:p>
            <a:pPr lvl="1"/>
            <a:r>
              <a:rPr lang="en-US" sz="2400" dirty="0" smtClean="0"/>
              <a:t>Pothole detection</a:t>
            </a:r>
          </a:p>
          <a:p>
            <a:pPr lvl="1"/>
            <a:endParaRPr lang="en-US" sz="2400" dirty="0" smtClean="0"/>
          </a:p>
          <a:p>
            <a:r>
              <a:rPr lang="en-US" sz="2800" dirty="0" smtClean="0"/>
              <a:t>Future examples</a:t>
            </a:r>
          </a:p>
          <a:p>
            <a:pPr lvl="1"/>
            <a:r>
              <a:rPr lang="en-US" sz="2400" dirty="0" smtClean="0"/>
              <a:t>GM’s OnStar system – your phone detects travel on road and sudden violent deceleration; auto-calls for help</a:t>
            </a:r>
          </a:p>
          <a:p>
            <a:pPr lvl="1"/>
            <a:r>
              <a:rPr lang="en-US" sz="2400" dirty="0" smtClean="0"/>
              <a:t>You have a skin rash – take a multispectral image of it and upload to a doctor service. What kind of rash is it? Do I need to be seen by the doctor? What do I do?</a:t>
            </a:r>
          </a:p>
          <a:p>
            <a:pPr lvl="1"/>
            <a:r>
              <a:rPr lang="en-US" sz="2400" dirty="0" smtClean="0"/>
              <a:t>Don Cooke’s cat</a:t>
            </a:r>
          </a:p>
        </p:txBody>
      </p:sp>
      <p:sp>
        <p:nvSpPr>
          <p:cNvPr id="4" name="Slide Number Placeholder 3"/>
          <p:cNvSpPr>
            <a:spLocks noGrp="1"/>
          </p:cNvSpPr>
          <p:nvPr>
            <p:ph type="sldNum" sz="quarter" idx="12"/>
          </p:nvPr>
        </p:nvSpPr>
        <p:spPr/>
        <p:txBody>
          <a:bodyPr/>
          <a:lstStyle/>
          <a:p>
            <a:fld id="{016FFDEB-DD00-46A2-87B9-90688E82221D}" type="slidenum">
              <a:rPr lang="en-US" smtClean="0"/>
              <a:pPr/>
              <a:t>60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1" y="1687068"/>
            <a:ext cx="7759229" cy="471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2"/>
          <p:cNvSpPr txBox="1">
            <a:spLocks noChangeArrowheads="1"/>
          </p:cNvSpPr>
          <p:nvPr/>
        </p:nvSpPr>
        <p:spPr bwMode="auto">
          <a:xfrm>
            <a:off x="1026437" y="3048000"/>
            <a:ext cx="1107163" cy="338554"/>
          </a:xfrm>
          <a:prstGeom prst="rect">
            <a:avLst/>
          </a:prstGeom>
          <a:solidFill>
            <a:schemeClr val="bg1"/>
          </a:solidFill>
          <a:ln>
            <a:noFill/>
          </a:ln>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1600" dirty="0" smtClean="0">
                <a:latin typeface="Calibri" pitchFamily="34" charset="0"/>
              </a:rPr>
              <a:t>Don Cooke</a:t>
            </a:r>
            <a:endParaRPr lang="en-US" sz="1600" dirty="0">
              <a:latin typeface="Calibri" pitchFamily="34" charset="0"/>
            </a:endParaRPr>
          </a:p>
        </p:txBody>
      </p:sp>
      <p:pic>
        <p:nvPicPr>
          <p:cNvPr id="9" name="Picture 8" descr="http://www.tnris.state.tx.us/uploadedImages/Education/Forum2007/doncooke.jpg"/>
          <p:cNvPicPr>
            <a:picLocks noChangeAspect="1" noChangeArrowheads="1"/>
          </p:cNvPicPr>
          <p:nvPr/>
        </p:nvPicPr>
        <p:blipFill>
          <a:blip r:embed="rId3">
            <a:lum bright="8000"/>
            <a:grayscl/>
            <a:extLst>
              <a:ext uri="{28A0092B-C50C-407E-A947-70E740481C1C}">
                <a14:useLocalDpi xmlns:a14="http://schemas.microsoft.com/office/drawing/2010/main" val="0"/>
              </a:ext>
            </a:extLst>
          </a:blip>
          <a:srcRect/>
          <a:stretch>
            <a:fillRect/>
          </a:stretch>
        </p:blipFill>
        <p:spPr bwMode="auto">
          <a:xfrm>
            <a:off x="558856" y="838200"/>
            <a:ext cx="19378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4800600" y="5943600"/>
            <a:ext cx="1677639" cy="338554"/>
          </a:xfrm>
          <a:prstGeom prst="rect">
            <a:avLst/>
          </a:prstGeom>
          <a:solidFill>
            <a:schemeClr val="bg1"/>
          </a:solidFill>
          <a:ln>
            <a:noFill/>
          </a:ln>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1600" dirty="0" smtClean="0">
                <a:latin typeface="Calibri" pitchFamily="34" charset="0"/>
              </a:rPr>
              <a:t>Mary the GPS Cat</a:t>
            </a:r>
            <a:endParaRPr lang="en-US" sz="1600" dirty="0">
              <a:latin typeface="Calibri" pitchFamily="34" charset="0"/>
            </a:endParaRPr>
          </a:p>
        </p:txBody>
      </p:sp>
    </p:spTree>
    <p:extLst>
      <p:ext uri="{BB962C8B-B14F-4D97-AF65-F5344CB8AC3E}">
        <p14:creationId xmlns:p14="http://schemas.microsoft.com/office/powerpoint/2010/main" val="24406943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r>
              <a:rPr lang="en-US" sz="2800" dirty="0" smtClean="0"/>
              <a:t>Tablets are a disruptor</a:t>
            </a:r>
          </a:p>
          <a:p>
            <a:pPr lvl="1"/>
            <a:r>
              <a:rPr lang="en-US" sz="2400" dirty="0" smtClean="0"/>
              <a:t>Screen real estate, power, usability, portability</a:t>
            </a:r>
          </a:p>
          <a:p>
            <a:pPr lvl="1"/>
            <a:endParaRPr lang="en-US" sz="2400" dirty="0"/>
          </a:p>
          <a:p>
            <a:r>
              <a:rPr lang="en-US" sz="2800" dirty="0" smtClean="0"/>
              <a:t>Replacing traditional devices</a:t>
            </a:r>
          </a:p>
          <a:p>
            <a:pPr lvl="1"/>
            <a:r>
              <a:rPr lang="en-US" sz="2400" dirty="0" smtClean="0"/>
              <a:t>E.g., Field engineers replacing high-end GPS units </a:t>
            </a:r>
            <a:br>
              <a:rPr lang="en-US" sz="2400" dirty="0" smtClean="0"/>
            </a:br>
            <a:r>
              <a:rPr lang="en-US" sz="2400" dirty="0" smtClean="0"/>
              <a:t>and ruggedized PCs (~$5000) with an </a:t>
            </a:r>
            <a:r>
              <a:rPr lang="en-US" sz="2400" dirty="0" err="1" smtClean="0"/>
              <a:t>iPad</a:t>
            </a:r>
            <a:r>
              <a:rPr lang="en-US" sz="2400" dirty="0" smtClean="0"/>
              <a:t> </a:t>
            </a:r>
            <a:br>
              <a:rPr lang="en-US" sz="2400" dirty="0" smtClean="0"/>
            </a:br>
            <a:r>
              <a:rPr lang="en-US" sz="2400" dirty="0" smtClean="0"/>
              <a:t>(~$800) that has built in GPS and wireless; </a:t>
            </a:r>
            <a:br>
              <a:rPr lang="en-US" sz="2400" dirty="0" smtClean="0"/>
            </a:br>
            <a:r>
              <a:rPr lang="en-US" sz="2400" dirty="0" smtClean="0"/>
              <a:t>or United Airlines replacing 34 lbs. </a:t>
            </a:r>
            <a:br>
              <a:rPr lang="en-US" sz="2400" dirty="0" smtClean="0"/>
            </a:br>
            <a:r>
              <a:rPr lang="en-US" sz="2400" dirty="0" smtClean="0"/>
              <a:t>of pilot charts (11,000 units)</a:t>
            </a:r>
          </a:p>
          <a:p>
            <a:pPr lvl="1"/>
            <a:r>
              <a:rPr lang="en-US" sz="2400" dirty="0" smtClean="0"/>
              <a:t>Cheaper, lighter, more useful</a:t>
            </a:r>
          </a:p>
          <a:p>
            <a:pPr lvl="1"/>
            <a:endParaRPr lang="en-US" sz="2400" dirty="0" smtClean="0"/>
          </a:p>
          <a:p>
            <a:pPr lvl="1"/>
            <a:r>
              <a:rPr lang="en-US" sz="2400" dirty="0" smtClean="0"/>
              <a:t>Are disks needed in the future?</a:t>
            </a:r>
            <a:endParaRPr lang="en-US" sz="2400" dirty="0"/>
          </a:p>
        </p:txBody>
      </p:sp>
      <p:pic>
        <p:nvPicPr>
          <p:cNvPr id="2052" name="Picture 4" descr="http://www.crunchbase.com/assets/images/original/0007/5136/75136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28888"/>
            <a:ext cx="3678000" cy="290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39235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4963" y="6083300"/>
            <a:ext cx="8464550" cy="706438"/>
          </a:xfrm>
        </p:spPr>
        <p:txBody>
          <a:bodyPr/>
          <a:lstStyle/>
          <a:p>
            <a:pPr algn="ctr" eaLnBrk="1" hangingPunct="1"/>
            <a:r>
              <a:rPr lang="en-US" sz="3600" smtClean="0"/>
              <a:t>Data Model Design </a:t>
            </a:r>
          </a:p>
        </p:txBody>
      </p:sp>
      <p:pic>
        <p:nvPicPr>
          <p:cNvPr id="50179" name="Picture 4" descr="C:\History of GIS\Computers\IBM Broch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9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457200" y="5333999"/>
            <a:ext cx="4191000" cy="1143001"/>
          </a:xfrm>
          <a:prstGeom prst="rect">
            <a:avLst/>
          </a:prstGeom>
          <a:solidFill>
            <a:schemeClr val="bg1">
              <a:lumMod val="65000"/>
              <a:alpha val="4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dirty="0" err="1" smtClean="0">
                <a:solidFill>
                  <a:schemeClr val="bg1"/>
                </a:solidFill>
              </a:rPr>
              <a:t>Geostreaming</a:t>
            </a:r>
            <a:r>
              <a:rPr lang="en-US" dirty="0" smtClean="0">
                <a:solidFill>
                  <a:schemeClr val="bg1"/>
                </a:solidFill>
              </a:rPr>
              <a:t>  </a:t>
            </a:r>
          </a:p>
        </p:txBody>
      </p:sp>
    </p:spTree>
    <p:extLst>
      <p:ext uri="{BB962C8B-B14F-4D97-AF65-F5344CB8AC3E}">
        <p14:creationId xmlns:p14="http://schemas.microsoft.com/office/powerpoint/2010/main" val="13718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Geostreaming</a:t>
            </a:r>
            <a:endParaRPr lang="en-US" dirty="0"/>
          </a:p>
        </p:txBody>
      </p:sp>
      <p:sp>
        <p:nvSpPr>
          <p:cNvPr id="3" name="Content Placeholder 2"/>
          <p:cNvSpPr>
            <a:spLocks noGrp="1"/>
          </p:cNvSpPr>
          <p:nvPr>
            <p:ph idx="1"/>
          </p:nvPr>
        </p:nvSpPr>
        <p:spPr/>
        <p:txBody>
          <a:bodyPr>
            <a:normAutofit/>
          </a:bodyPr>
          <a:lstStyle/>
          <a:p>
            <a:r>
              <a:rPr lang="en-US" sz="2800" dirty="0" smtClean="0"/>
              <a:t>Lots of work during past decade on stream processing</a:t>
            </a:r>
          </a:p>
          <a:p>
            <a:pPr lvl="1"/>
            <a:r>
              <a:rPr lang="en-US" sz="2400" dirty="0" smtClean="0"/>
              <a:t>Big, sophisticated systems in place, particularly in financial services/Wall Street and defense/</a:t>
            </a:r>
            <a:r>
              <a:rPr lang="en-US" sz="2400" dirty="0" err="1" smtClean="0"/>
              <a:t>intel</a:t>
            </a:r>
            <a:endParaRPr lang="en-US" sz="2400" dirty="0" smtClean="0"/>
          </a:p>
          <a:p>
            <a:pPr lvl="1"/>
            <a:endParaRPr lang="en-US" sz="2400" dirty="0" smtClean="0"/>
          </a:p>
          <a:p>
            <a:r>
              <a:rPr lang="en-US" sz="2800" dirty="0" smtClean="0"/>
              <a:t>Available commercial frameworks:</a:t>
            </a:r>
          </a:p>
          <a:p>
            <a:pPr lvl="1"/>
            <a:r>
              <a:rPr lang="en-US" sz="2400" dirty="0" smtClean="0"/>
              <a:t>Microsoft, Oracle, IBM, </a:t>
            </a:r>
            <a:r>
              <a:rPr lang="en-US" sz="2400" dirty="0" err="1" smtClean="0"/>
              <a:t>StreamBase</a:t>
            </a:r>
            <a:r>
              <a:rPr lang="en-US" sz="2400" dirty="0" smtClean="0"/>
              <a:t>, </a:t>
            </a:r>
            <a:r>
              <a:rPr lang="en-US" sz="2400" dirty="0" err="1" smtClean="0"/>
              <a:t>Tibco</a:t>
            </a:r>
            <a:r>
              <a:rPr lang="en-US" sz="2400" dirty="0" smtClean="0"/>
              <a:t>, etc.</a:t>
            </a:r>
          </a:p>
          <a:p>
            <a:pPr lvl="1"/>
            <a:endParaRPr lang="en-US" sz="2400" dirty="0" smtClean="0"/>
          </a:p>
          <a:p>
            <a:r>
              <a:rPr lang="en-US" sz="2800" dirty="0" smtClean="0"/>
              <a:t>Need to extend into spatial domain</a:t>
            </a:r>
          </a:p>
        </p:txBody>
      </p:sp>
      <p:sp>
        <p:nvSpPr>
          <p:cNvPr id="4" name="Slide Number Placeholder 3"/>
          <p:cNvSpPr>
            <a:spLocks noGrp="1"/>
          </p:cNvSpPr>
          <p:nvPr>
            <p:ph type="sldNum" sz="quarter" idx="12"/>
          </p:nvPr>
        </p:nvSpPr>
        <p:spPr/>
        <p:txBody>
          <a:bodyPr/>
          <a:lstStyle/>
          <a:p>
            <a:fld id="{016FFDEB-DD00-46A2-87B9-90688E82221D}" type="slidenum">
              <a:rPr lang="en-US" smtClean="0"/>
              <a:pPr/>
              <a:t>63</a:t>
            </a:fld>
            <a:endParaRPr lang="en-US"/>
          </a:p>
        </p:txBody>
      </p:sp>
    </p:spTree>
    <p:extLst>
      <p:ext uri="{BB962C8B-B14F-4D97-AF65-F5344CB8AC3E}">
        <p14:creationId xmlns:p14="http://schemas.microsoft.com/office/powerpoint/2010/main" val="219562347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Geostreaming</a:t>
            </a:r>
            <a:endParaRPr lang="en-US" dirty="0"/>
          </a:p>
        </p:txBody>
      </p:sp>
      <p:sp>
        <p:nvSpPr>
          <p:cNvPr id="3" name="Content Placeholder 2"/>
          <p:cNvSpPr>
            <a:spLocks noGrp="1"/>
          </p:cNvSpPr>
          <p:nvPr>
            <p:ph idx="1"/>
          </p:nvPr>
        </p:nvSpPr>
        <p:spPr/>
        <p:txBody>
          <a:bodyPr>
            <a:normAutofit/>
          </a:bodyPr>
          <a:lstStyle/>
          <a:p>
            <a:r>
              <a:rPr lang="en-US" sz="2800" dirty="0" smtClean="0"/>
              <a:t>Geoprocessing on </a:t>
            </a:r>
            <a:r>
              <a:rPr lang="en-US" sz="2800" dirty="0" err="1" smtClean="0"/>
              <a:t>geostreams</a:t>
            </a:r>
            <a:endParaRPr lang="en-US" sz="2800" dirty="0" smtClean="0"/>
          </a:p>
          <a:p>
            <a:pPr lvl="1"/>
            <a:r>
              <a:rPr lang="en-US" sz="2400" dirty="0" smtClean="0"/>
              <a:t>Collections of geoprocessing functions that can be assembled on </a:t>
            </a:r>
            <a:r>
              <a:rPr lang="en-US" sz="2400" dirty="0" err="1" smtClean="0"/>
              <a:t>geostreams</a:t>
            </a:r>
            <a:r>
              <a:rPr lang="en-US" sz="2400" dirty="0" smtClean="0"/>
              <a:t>, much like conventional streams and operators/functions</a:t>
            </a:r>
          </a:p>
          <a:p>
            <a:pPr lvl="2"/>
            <a:r>
              <a:rPr lang="en-US" sz="2000" dirty="0" smtClean="0"/>
              <a:t>E.g., real-time heat map generation, </a:t>
            </a:r>
            <a:r>
              <a:rPr lang="en-US" sz="2000" dirty="0" err="1" smtClean="0"/>
              <a:t>geofencing</a:t>
            </a:r>
            <a:r>
              <a:rPr lang="en-US" sz="2000" dirty="0" smtClean="0"/>
              <a:t>, </a:t>
            </a:r>
          </a:p>
          <a:p>
            <a:pPr lvl="2"/>
            <a:endParaRPr lang="en-US" sz="2000" dirty="0"/>
          </a:p>
          <a:p>
            <a:pPr lvl="1"/>
            <a:r>
              <a:rPr lang="en-US" dirty="0" smtClean="0"/>
              <a:t>Detecting abnormal behavior is big topic; e.g.,</a:t>
            </a:r>
          </a:p>
          <a:p>
            <a:pPr lvl="2"/>
            <a:r>
              <a:rPr lang="en-US" dirty="0" smtClean="0"/>
              <a:t>Ships at sea (AIS data) – smuggling patterns</a:t>
            </a:r>
          </a:p>
          <a:p>
            <a:pPr lvl="2"/>
            <a:r>
              <a:rPr lang="en-US" dirty="0" smtClean="0"/>
              <a:t>Criminals – flash mobs, flocking, evacuation</a:t>
            </a:r>
            <a:endParaRPr lang="en-US"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64</a:t>
            </a:fld>
            <a:endParaRPr lang="en-US"/>
          </a:p>
        </p:txBody>
      </p:sp>
    </p:spTree>
    <p:extLst>
      <p:ext uri="{BB962C8B-B14F-4D97-AF65-F5344CB8AC3E}">
        <p14:creationId xmlns:p14="http://schemas.microsoft.com/office/powerpoint/2010/main" val="5738954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AIS Data</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408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6241" y="6019800"/>
            <a:ext cx="7651518" cy="523220"/>
          </a:xfrm>
          <a:prstGeom prst="rect">
            <a:avLst/>
          </a:prstGeom>
          <a:noFill/>
        </p:spPr>
        <p:txBody>
          <a:bodyPr wrap="none" rtlCol="0">
            <a:spAutoFit/>
          </a:bodyPr>
          <a:lstStyle/>
          <a:p>
            <a:r>
              <a:rPr lang="en-US" sz="2800" dirty="0"/>
              <a:t>7</a:t>
            </a:r>
            <a:r>
              <a:rPr lang="en-US" sz="2800" dirty="0" smtClean="0"/>
              <a:t>0,000+ ships being tracked (&gt;300T displacement)</a:t>
            </a:r>
            <a:endParaRPr lang="en-US" sz="2800" dirty="0"/>
          </a:p>
        </p:txBody>
      </p:sp>
      <p:sp>
        <p:nvSpPr>
          <p:cNvPr id="5" name="Slide Number Placeholder 4"/>
          <p:cNvSpPr>
            <a:spLocks noGrp="1"/>
          </p:cNvSpPr>
          <p:nvPr>
            <p:ph type="sldNum" sz="quarter" idx="12"/>
          </p:nvPr>
        </p:nvSpPr>
        <p:spPr/>
        <p:txBody>
          <a:bodyPr/>
          <a:lstStyle/>
          <a:p>
            <a:fld id="{016FFDEB-DD00-46A2-87B9-90688E82221D}" type="slidenum">
              <a:rPr lang="en-US" smtClean="0"/>
              <a:pPr/>
              <a:t>65</a:t>
            </a:fld>
            <a:endParaRPr lang="en-US"/>
          </a:p>
        </p:txBody>
      </p:sp>
    </p:spTree>
    <p:extLst>
      <p:ext uri="{BB962C8B-B14F-4D97-AF65-F5344CB8AC3E}">
        <p14:creationId xmlns:p14="http://schemas.microsoft.com/office/powerpoint/2010/main" val="240598444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4" name="Freeform 3"/>
          <p:cNvSpPr/>
          <p:nvPr/>
        </p:nvSpPr>
        <p:spPr>
          <a:xfrm>
            <a:off x="5135400" y="3308400"/>
            <a:ext cx="1893600" cy="1958400"/>
          </a:xfrm>
          <a:custGeom>
            <a:avLst/>
            <a:gdLst>
              <a:gd name="connsiteX0" fmla="*/ 792000 w 1893600"/>
              <a:gd name="connsiteY0" fmla="*/ 0 h 1958400"/>
              <a:gd name="connsiteX1" fmla="*/ 1836000 w 1893600"/>
              <a:gd name="connsiteY1" fmla="*/ 453600 h 1958400"/>
              <a:gd name="connsiteX2" fmla="*/ 1893600 w 1893600"/>
              <a:gd name="connsiteY2" fmla="*/ 1274400 h 1958400"/>
              <a:gd name="connsiteX3" fmla="*/ 1008000 w 1893600"/>
              <a:gd name="connsiteY3" fmla="*/ 1958400 h 1958400"/>
              <a:gd name="connsiteX4" fmla="*/ 705600 w 1893600"/>
              <a:gd name="connsiteY4" fmla="*/ 1260000 h 1958400"/>
              <a:gd name="connsiteX5" fmla="*/ 0 w 1893600"/>
              <a:gd name="connsiteY5" fmla="*/ 1029600 h 1958400"/>
              <a:gd name="connsiteX6" fmla="*/ 122400 w 1893600"/>
              <a:gd name="connsiteY6" fmla="*/ 496800 h 1958400"/>
              <a:gd name="connsiteX7" fmla="*/ 792000 w 1893600"/>
              <a:gd name="connsiteY7" fmla="*/ 0 h 195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3600" h="1958400">
                <a:moveTo>
                  <a:pt x="792000" y="0"/>
                </a:moveTo>
                <a:lnTo>
                  <a:pt x="1836000" y="453600"/>
                </a:lnTo>
                <a:lnTo>
                  <a:pt x="1893600" y="1274400"/>
                </a:lnTo>
                <a:lnTo>
                  <a:pt x="1008000" y="1958400"/>
                </a:lnTo>
                <a:lnTo>
                  <a:pt x="705600" y="1260000"/>
                </a:lnTo>
                <a:lnTo>
                  <a:pt x="0" y="1029600"/>
                </a:lnTo>
                <a:lnTo>
                  <a:pt x="122400" y="496800"/>
                </a:lnTo>
                <a:lnTo>
                  <a:pt x="792000" y="0"/>
                </a:ln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Freeform 5"/>
          <p:cNvSpPr/>
          <p:nvPr/>
        </p:nvSpPr>
        <p:spPr>
          <a:xfrm>
            <a:off x="3846600" y="2139600"/>
            <a:ext cx="4154400" cy="4413600"/>
          </a:xfrm>
          <a:custGeom>
            <a:avLst/>
            <a:gdLst>
              <a:gd name="connsiteX0" fmla="*/ 1641600 w 3794400"/>
              <a:gd name="connsiteY0" fmla="*/ 0 h 4255200"/>
              <a:gd name="connsiteX1" fmla="*/ 3664800 w 3794400"/>
              <a:gd name="connsiteY1" fmla="*/ 921600 h 4255200"/>
              <a:gd name="connsiteX2" fmla="*/ 3794400 w 3794400"/>
              <a:gd name="connsiteY2" fmla="*/ 3074400 h 4255200"/>
              <a:gd name="connsiteX3" fmla="*/ 2088000 w 3794400"/>
              <a:gd name="connsiteY3" fmla="*/ 4255200 h 4255200"/>
              <a:gd name="connsiteX4" fmla="*/ 0 w 3794400"/>
              <a:gd name="connsiteY4" fmla="*/ 2714400 h 4255200"/>
              <a:gd name="connsiteX5" fmla="*/ 129600 w 3794400"/>
              <a:gd name="connsiteY5" fmla="*/ 1152000 h 4255200"/>
              <a:gd name="connsiteX6" fmla="*/ 1641600 w 3794400"/>
              <a:gd name="connsiteY6" fmla="*/ 0 h 4255200"/>
              <a:gd name="connsiteX0" fmla="*/ 1980000 w 4132800"/>
              <a:gd name="connsiteY0" fmla="*/ 0 h 4255200"/>
              <a:gd name="connsiteX1" fmla="*/ 4003200 w 4132800"/>
              <a:gd name="connsiteY1" fmla="*/ 921600 h 4255200"/>
              <a:gd name="connsiteX2" fmla="*/ 4132800 w 4132800"/>
              <a:gd name="connsiteY2" fmla="*/ 3074400 h 4255200"/>
              <a:gd name="connsiteX3" fmla="*/ 2426400 w 4132800"/>
              <a:gd name="connsiteY3" fmla="*/ 4255200 h 4255200"/>
              <a:gd name="connsiteX4" fmla="*/ 0 w 4132800"/>
              <a:gd name="connsiteY4" fmla="*/ 2743200 h 4255200"/>
              <a:gd name="connsiteX5" fmla="*/ 468000 w 4132800"/>
              <a:gd name="connsiteY5" fmla="*/ 1152000 h 4255200"/>
              <a:gd name="connsiteX6" fmla="*/ 1980000 w 4132800"/>
              <a:gd name="connsiteY6" fmla="*/ 0 h 4255200"/>
              <a:gd name="connsiteX0" fmla="*/ 1980000 w 4132800"/>
              <a:gd name="connsiteY0" fmla="*/ 0 h 4413600"/>
              <a:gd name="connsiteX1" fmla="*/ 4003200 w 4132800"/>
              <a:gd name="connsiteY1" fmla="*/ 921600 h 4413600"/>
              <a:gd name="connsiteX2" fmla="*/ 4132800 w 4132800"/>
              <a:gd name="connsiteY2" fmla="*/ 3074400 h 4413600"/>
              <a:gd name="connsiteX3" fmla="*/ 2095200 w 4132800"/>
              <a:gd name="connsiteY3" fmla="*/ 4413600 h 4413600"/>
              <a:gd name="connsiteX4" fmla="*/ 0 w 4132800"/>
              <a:gd name="connsiteY4" fmla="*/ 2743200 h 4413600"/>
              <a:gd name="connsiteX5" fmla="*/ 468000 w 4132800"/>
              <a:gd name="connsiteY5" fmla="*/ 1152000 h 4413600"/>
              <a:gd name="connsiteX6" fmla="*/ 1980000 w 4132800"/>
              <a:gd name="connsiteY6" fmla="*/ 0 h 4413600"/>
              <a:gd name="connsiteX0" fmla="*/ 1980000 w 4154400"/>
              <a:gd name="connsiteY0" fmla="*/ 0 h 4413600"/>
              <a:gd name="connsiteX1" fmla="*/ 4003200 w 4154400"/>
              <a:gd name="connsiteY1" fmla="*/ 921600 h 4413600"/>
              <a:gd name="connsiteX2" fmla="*/ 4154400 w 4154400"/>
              <a:gd name="connsiteY2" fmla="*/ 2923200 h 4413600"/>
              <a:gd name="connsiteX3" fmla="*/ 2095200 w 4154400"/>
              <a:gd name="connsiteY3" fmla="*/ 4413600 h 4413600"/>
              <a:gd name="connsiteX4" fmla="*/ 0 w 4154400"/>
              <a:gd name="connsiteY4" fmla="*/ 2743200 h 4413600"/>
              <a:gd name="connsiteX5" fmla="*/ 468000 w 4154400"/>
              <a:gd name="connsiteY5" fmla="*/ 1152000 h 4413600"/>
              <a:gd name="connsiteX6" fmla="*/ 1980000 w 4154400"/>
              <a:gd name="connsiteY6" fmla="*/ 0 h 441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4400" h="4413600">
                <a:moveTo>
                  <a:pt x="1980000" y="0"/>
                </a:moveTo>
                <a:lnTo>
                  <a:pt x="4003200" y="921600"/>
                </a:lnTo>
                <a:lnTo>
                  <a:pt x="4154400" y="2923200"/>
                </a:lnTo>
                <a:lnTo>
                  <a:pt x="2095200" y="4413600"/>
                </a:lnTo>
                <a:lnTo>
                  <a:pt x="0" y="2743200"/>
                </a:lnTo>
                <a:lnTo>
                  <a:pt x="468000" y="1152000"/>
                </a:lnTo>
                <a:lnTo>
                  <a:pt x="1980000" y="0"/>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838200" y="2209800"/>
            <a:ext cx="391454" cy="537865"/>
            <a:chOff x="609600" y="1905000"/>
            <a:chExt cx="391454" cy="537865"/>
          </a:xfrm>
        </p:grpSpPr>
        <p:sp>
          <p:nvSpPr>
            <p:cNvPr id="9" name="Oval 8"/>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1</a:t>
              </a:r>
              <a:endParaRPr lang="en-US" sz="2400" baseline="-25000" dirty="0"/>
            </a:p>
          </p:txBody>
        </p:sp>
      </p:grpSp>
      <p:grpSp>
        <p:nvGrpSpPr>
          <p:cNvPr id="12" name="Group 11"/>
          <p:cNvGrpSpPr/>
          <p:nvPr/>
        </p:nvGrpSpPr>
        <p:grpSpPr>
          <a:xfrm>
            <a:off x="1589746" y="2433935"/>
            <a:ext cx="391454" cy="537865"/>
            <a:chOff x="609600" y="1905000"/>
            <a:chExt cx="391454" cy="537865"/>
          </a:xfrm>
        </p:grpSpPr>
        <p:sp>
          <p:nvSpPr>
            <p:cNvPr id="13" name="Oval 12"/>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TextBox 13"/>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2</a:t>
              </a:r>
              <a:endParaRPr lang="en-US" sz="2400" baseline="-25000" dirty="0"/>
            </a:p>
          </p:txBody>
        </p:sp>
      </p:grpSp>
      <p:grpSp>
        <p:nvGrpSpPr>
          <p:cNvPr id="15" name="Group 14"/>
          <p:cNvGrpSpPr/>
          <p:nvPr/>
        </p:nvGrpSpPr>
        <p:grpSpPr>
          <a:xfrm>
            <a:off x="3113746" y="2891135"/>
            <a:ext cx="391454" cy="537865"/>
            <a:chOff x="609600" y="1905000"/>
            <a:chExt cx="391454" cy="537865"/>
          </a:xfrm>
        </p:grpSpPr>
        <p:sp>
          <p:nvSpPr>
            <p:cNvPr id="16" name="Oval 15"/>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TextBox 16"/>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4</a:t>
              </a:r>
              <a:endParaRPr lang="en-US" sz="2400" baseline="-25000" dirty="0"/>
            </a:p>
          </p:txBody>
        </p:sp>
      </p:grpSp>
      <p:grpSp>
        <p:nvGrpSpPr>
          <p:cNvPr id="18" name="Group 17"/>
          <p:cNvGrpSpPr/>
          <p:nvPr/>
        </p:nvGrpSpPr>
        <p:grpSpPr>
          <a:xfrm>
            <a:off x="2351746" y="2662535"/>
            <a:ext cx="391454" cy="537865"/>
            <a:chOff x="609600" y="1905000"/>
            <a:chExt cx="391454" cy="537865"/>
          </a:xfrm>
        </p:grpSpPr>
        <p:sp>
          <p:nvSpPr>
            <p:cNvPr id="19" name="Oval 18"/>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TextBox 19"/>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3</a:t>
              </a:r>
              <a:endParaRPr lang="en-US" sz="2400" baseline="-25000" dirty="0"/>
            </a:p>
          </p:txBody>
        </p:sp>
      </p:grpSp>
      <p:grpSp>
        <p:nvGrpSpPr>
          <p:cNvPr id="21" name="Group 20"/>
          <p:cNvGrpSpPr/>
          <p:nvPr/>
        </p:nvGrpSpPr>
        <p:grpSpPr>
          <a:xfrm>
            <a:off x="3875746" y="3119735"/>
            <a:ext cx="391454" cy="537865"/>
            <a:chOff x="609600" y="1905000"/>
            <a:chExt cx="391454" cy="537865"/>
          </a:xfrm>
        </p:grpSpPr>
        <p:sp>
          <p:nvSpPr>
            <p:cNvPr id="22" name="Oval 21"/>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TextBox 22"/>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5</a:t>
              </a:r>
              <a:endParaRPr lang="en-US" sz="2400" baseline="-25000" dirty="0"/>
            </a:p>
          </p:txBody>
        </p:sp>
      </p:grpSp>
      <p:grpSp>
        <p:nvGrpSpPr>
          <p:cNvPr id="24" name="Group 23"/>
          <p:cNvGrpSpPr/>
          <p:nvPr/>
        </p:nvGrpSpPr>
        <p:grpSpPr>
          <a:xfrm>
            <a:off x="4713946" y="2209800"/>
            <a:ext cx="495649" cy="537865"/>
            <a:chOff x="609600" y="1905000"/>
            <a:chExt cx="495649" cy="537865"/>
          </a:xfrm>
        </p:grpSpPr>
        <p:sp>
          <p:nvSpPr>
            <p:cNvPr id="25" name="Oval 24"/>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 name="TextBox 25"/>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15</a:t>
              </a:r>
              <a:endParaRPr lang="en-US" sz="2400" baseline="-25000" dirty="0"/>
            </a:p>
          </p:txBody>
        </p:sp>
      </p:grpSp>
      <p:grpSp>
        <p:nvGrpSpPr>
          <p:cNvPr id="27" name="Group 26"/>
          <p:cNvGrpSpPr/>
          <p:nvPr/>
        </p:nvGrpSpPr>
        <p:grpSpPr>
          <a:xfrm>
            <a:off x="3962400" y="1828800"/>
            <a:ext cx="495649" cy="537865"/>
            <a:chOff x="609600" y="1905000"/>
            <a:chExt cx="495649" cy="537865"/>
          </a:xfrm>
        </p:grpSpPr>
        <p:sp>
          <p:nvSpPr>
            <p:cNvPr id="28" name="Oval 27"/>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9" name="TextBox 28"/>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16</a:t>
              </a:r>
              <a:endParaRPr lang="en-US" sz="2400" baseline="-25000" dirty="0"/>
            </a:p>
          </p:txBody>
        </p:sp>
      </p:grpSp>
      <p:grpSp>
        <p:nvGrpSpPr>
          <p:cNvPr id="30" name="Group 29"/>
          <p:cNvGrpSpPr/>
          <p:nvPr/>
        </p:nvGrpSpPr>
        <p:grpSpPr>
          <a:xfrm>
            <a:off x="3200400" y="1443335"/>
            <a:ext cx="495649" cy="537865"/>
            <a:chOff x="609600" y="1905000"/>
            <a:chExt cx="495649" cy="537865"/>
          </a:xfrm>
        </p:grpSpPr>
        <p:sp>
          <p:nvSpPr>
            <p:cNvPr id="31" name="Oval 30"/>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2" name="TextBox 31"/>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17</a:t>
              </a:r>
              <a:endParaRPr lang="en-US" sz="2400" baseline="-25000" dirty="0"/>
            </a:p>
          </p:txBody>
        </p:sp>
      </p:grpSp>
      <p:grpSp>
        <p:nvGrpSpPr>
          <p:cNvPr id="33" name="Group 32"/>
          <p:cNvGrpSpPr/>
          <p:nvPr/>
        </p:nvGrpSpPr>
        <p:grpSpPr>
          <a:xfrm>
            <a:off x="2438400" y="1066800"/>
            <a:ext cx="495649" cy="537865"/>
            <a:chOff x="609600" y="1905000"/>
            <a:chExt cx="495649" cy="537865"/>
          </a:xfrm>
        </p:grpSpPr>
        <p:sp>
          <p:nvSpPr>
            <p:cNvPr id="34" name="Oval 33"/>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5" name="TextBox 34"/>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18</a:t>
              </a:r>
              <a:endParaRPr lang="en-US" sz="2400" baseline="-25000" dirty="0"/>
            </a:p>
          </p:txBody>
        </p:sp>
      </p:grpSp>
      <p:grpSp>
        <p:nvGrpSpPr>
          <p:cNvPr id="36" name="Group 35"/>
          <p:cNvGrpSpPr/>
          <p:nvPr/>
        </p:nvGrpSpPr>
        <p:grpSpPr>
          <a:xfrm>
            <a:off x="1676400" y="685800"/>
            <a:ext cx="495649" cy="537865"/>
            <a:chOff x="609600" y="1905000"/>
            <a:chExt cx="495649" cy="537865"/>
          </a:xfrm>
        </p:grpSpPr>
        <p:sp>
          <p:nvSpPr>
            <p:cNvPr id="37" name="Oval 36"/>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8" name="TextBox 37"/>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19</a:t>
              </a:r>
              <a:endParaRPr lang="en-US" sz="2400" baseline="-25000" dirty="0"/>
            </a:p>
          </p:txBody>
        </p:sp>
      </p:grpSp>
      <p:sp>
        <p:nvSpPr>
          <p:cNvPr id="39" name="TextBox 38"/>
          <p:cNvSpPr txBox="1"/>
          <p:nvPr/>
        </p:nvSpPr>
        <p:spPr>
          <a:xfrm>
            <a:off x="4953000" y="2819400"/>
            <a:ext cx="445956" cy="769441"/>
          </a:xfrm>
          <a:prstGeom prst="rect">
            <a:avLst/>
          </a:prstGeom>
          <a:noFill/>
        </p:spPr>
        <p:txBody>
          <a:bodyPr wrap="none" rtlCol="0">
            <a:spAutoFit/>
          </a:bodyPr>
          <a:lstStyle/>
          <a:p>
            <a:r>
              <a:rPr lang="en-US" sz="4400" b="1" dirty="0" smtClean="0"/>
              <a:t>?</a:t>
            </a:r>
            <a:endParaRPr lang="en-US" sz="4400" b="1" dirty="0"/>
          </a:p>
        </p:txBody>
      </p:sp>
      <p:sp>
        <p:nvSpPr>
          <p:cNvPr id="40" name="Slide Number Placeholder 39"/>
          <p:cNvSpPr>
            <a:spLocks noGrp="1"/>
          </p:cNvSpPr>
          <p:nvPr>
            <p:ph type="sldNum" sz="quarter" idx="12"/>
          </p:nvPr>
        </p:nvSpPr>
        <p:spPr/>
        <p:txBody>
          <a:bodyPr/>
          <a:lstStyle/>
          <a:p>
            <a:fld id="{016FFDEB-DD00-46A2-87B9-90688E82221D}" type="slidenum">
              <a:rPr lang="en-US" smtClean="0"/>
              <a:pPr/>
              <a:t>66</a:t>
            </a:fld>
            <a:endParaRPr lang="en-US"/>
          </a:p>
        </p:txBody>
      </p:sp>
    </p:spTree>
    <p:extLst>
      <p:ext uri="{BB962C8B-B14F-4D97-AF65-F5344CB8AC3E}">
        <p14:creationId xmlns:p14="http://schemas.microsoft.com/office/powerpoint/2010/main" val="108738325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grpSp>
        <p:nvGrpSpPr>
          <p:cNvPr id="11" name="Group 10"/>
          <p:cNvGrpSpPr/>
          <p:nvPr/>
        </p:nvGrpSpPr>
        <p:grpSpPr>
          <a:xfrm>
            <a:off x="838200" y="2971800"/>
            <a:ext cx="391454" cy="537865"/>
            <a:chOff x="609600" y="1905000"/>
            <a:chExt cx="391454" cy="537865"/>
          </a:xfrm>
        </p:grpSpPr>
        <p:sp>
          <p:nvSpPr>
            <p:cNvPr id="9" name="Oval 8"/>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1</a:t>
              </a:r>
              <a:endParaRPr lang="en-US" sz="2400" baseline="-25000" dirty="0"/>
            </a:p>
          </p:txBody>
        </p:sp>
      </p:grpSp>
      <p:grpSp>
        <p:nvGrpSpPr>
          <p:cNvPr id="12" name="Group 11"/>
          <p:cNvGrpSpPr/>
          <p:nvPr/>
        </p:nvGrpSpPr>
        <p:grpSpPr>
          <a:xfrm>
            <a:off x="1589746" y="3195935"/>
            <a:ext cx="391454" cy="537865"/>
            <a:chOff x="609600" y="1905000"/>
            <a:chExt cx="391454" cy="537865"/>
          </a:xfrm>
        </p:grpSpPr>
        <p:sp>
          <p:nvSpPr>
            <p:cNvPr id="13" name="Oval 12"/>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TextBox 13"/>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2</a:t>
              </a:r>
              <a:endParaRPr lang="en-US" sz="2400" baseline="-25000" dirty="0"/>
            </a:p>
          </p:txBody>
        </p:sp>
      </p:grpSp>
      <p:grpSp>
        <p:nvGrpSpPr>
          <p:cNvPr id="15" name="Group 14"/>
          <p:cNvGrpSpPr/>
          <p:nvPr/>
        </p:nvGrpSpPr>
        <p:grpSpPr>
          <a:xfrm>
            <a:off x="3113746" y="3653135"/>
            <a:ext cx="391454" cy="537865"/>
            <a:chOff x="609600" y="1905000"/>
            <a:chExt cx="391454" cy="537865"/>
          </a:xfrm>
        </p:grpSpPr>
        <p:sp>
          <p:nvSpPr>
            <p:cNvPr id="16" name="Oval 15"/>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TextBox 16"/>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4</a:t>
              </a:r>
              <a:endParaRPr lang="en-US" sz="2400" baseline="-25000" dirty="0"/>
            </a:p>
          </p:txBody>
        </p:sp>
      </p:grpSp>
      <p:grpSp>
        <p:nvGrpSpPr>
          <p:cNvPr id="18" name="Group 17"/>
          <p:cNvGrpSpPr/>
          <p:nvPr/>
        </p:nvGrpSpPr>
        <p:grpSpPr>
          <a:xfrm>
            <a:off x="2351746" y="3424535"/>
            <a:ext cx="391454" cy="537865"/>
            <a:chOff x="609600" y="1905000"/>
            <a:chExt cx="391454" cy="537865"/>
          </a:xfrm>
        </p:grpSpPr>
        <p:sp>
          <p:nvSpPr>
            <p:cNvPr id="19" name="Oval 18"/>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TextBox 19"/>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3</a:t>
              </a:r>
              <a:endParaRPr lang="en-US" sz="2400" baseline="-25000" dirty="0"/>
            </a:p>
          </p:txBody>
        </p:sp>
      </p:grpSp>
      <p:grpSp>
        <p:nvGrpSpPr>
          <p:cNvPr id="21" name="Group 20"/>
          <p:cNvGrpSpPr/>
          <p:nvPr/>
        </p:nvGrpSpPr>
        <p:grpSpPr>
          <a:xfrm>
            <a:off x="3875746" y="3881735"/>
            <a:ext cx="391454" cy="537865"/>
            <a:chOff x="609600" y="1905000"/>
            <a:chExt cx="391454" cy="537865"/>
          </a:xfrm>
        </p:grpSpPr>
        <p:sp>
          <p:nvSpPr>
            <p:cNvPr id="22" name="Oval 21"/>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TextBox 22"/>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5</a:t>
              </a:r>
              <a:endParaRPr lang="en-US" sz="2400" baseline="-25000" dirty="0"/>
            </a:p>
          </p:txBody>
        </p:sp>
      </p:grpSp>
      <p:grpSp>
        <p:nvGrpSpPr>
          <p:cNvPr id="24" name="Group 23"/>
          <p:cNvGrpSpPr/>
          <p:nvPr/>
        </p:nvGrpSpPr>
        <p:grpSpPr>
          <a:xfrm>
            <a:off x="4256746" y="3729335"/>
            <a:ext cx="391454" cy="537865"/>
            <a:chOff x="609600" y="1905000"/>
            <a:chExt cx="391454" cy="537865"/>
          </a:xfrm>
        </p:grpSpPr>
        <p:sp>
          <p:nvSpPr>
            <p:cNvPr id="25" name="Oval 24"/>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 name="TextBox 25"/>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5</a:t>
              </a:r>
              <a:endParaRPr lang="en-US" sz="2400" baseline="-25000" dirty="0"/>
            </a:p>
          </p:txBody>
        </p:sp>
      </p:grpSp>
      <p:grpSp>
        <p:nvGrpSpPr>
          <p:cNvPr id="27" name="Group 26"/>
          <p:cNvGrpSpPr/>
          <p:nvPr/>
        </p:nvGrpSpPr>
        <p:grpSpPr>
          <a:xfrm>
            <a:off x="3505200" y="3195935"/>
            <a:ext cx="391454" cy="537865"/>
            <a:chOff x="609600" y="1905000"/>
            <a:chExt cx="391454" cy="537865"/>
          </a:xfrm>
        </p:grpSpPr>
        <p:sp>
          <p:nvSpPr>
            <p:cNvPr id="28" name="Oval 27"/>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TextBox 28"/>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4</a:t>
              </a:r>
              <a:endParaRPr lang="en-US" sz="2400" baseline="-25000" dirty="0"/>
            </a:p>
          </p:txBody>
        </p:sp>
      </p:grpSp>
      <p:grpSp>
        <p:nvGrpSpPr>
          <p:cNvPr id="30" name="Group 29"/>
          <p:cNvGrpSpPr/>
          <p:nvPr/>
        </p:nvGrpSpPr>
        <p:grpSpPr>
          <a:xfrm>
            <a:off x="2743200" y="2662535"/>
            <a:ext cx="391454" cy="537865"/>
            <a:chOff x="609600" y="1905000"/>
            <a:chExt cx="391454" cy="537865"/>
          </a:xfrm>
        </p:grpSpPr>
        <p:sp>
          <p:nvSpPr>
            <p:cNvPr id="31" name="Oval 30"/>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2" name="TextBox 31"/>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3</a:t>
              </a:r>
              <a:endParaRPr lang="en-US" sz="2400" baseline="-25000" dirty="0"/>
            </a:p>
          </p:txBody>
        </p:sp>
      </p:grpSp>
      <p:grpSp>
        <p:nvGrpSpPr>
          <p:cNvPr id="33" name="Group 32"/>
          <p:cNvGrpSpPr/>
          <p:nvPr/>
        </p:nvGrpSpPr>
        <p:grpSpPr>
          <a:xfrm>
            <a:off x="1981200" y="2129135"/>
            <a:ext cx="391454" cy="537865"/>
            <a:chOff x="609600" y="1905000"/>
            <a:chExt cx="391454" cy="537865"/>
          </a:xfrm>
        </p:grpSpPr>
        <p:sp>
          <p:nvSpPr>
            <p:cNvPr id="34" name="Oval 33"/>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 name="TextBox 34"/>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2</a:t>
              </a:r>
              <a:endParaRPr lang="en-US" sz="2400" baseline="-25000" dirty="0"/>
            </a:p>
          </p:txBody>
        </p:sp>
      </p:grpSp>
      <p:grpSp>
        <p:nvGrpSpPr>
          <p:cNvPr id="36" name="Group 35"/>
          <p:cNvGrpSpPr/>
          <p:nvPr/>
        </p:nvGrpSpPr>
        <p:grpSpPr>
          <a:xfrm>
            <a:off x="1219200" y="1600200"/>
            <a:ext cx="391454" cy="537865"/>
            <a:chOff x="609600" y="1905000"/>
            <a:chExt cx="391454" cy="537865"/>
          </a:xfrm>
        </p:grpSpPr>
        <p:sp>
          <p:nvSpPr>
            <p:cNvPr id="37" name="Oval 36"/>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8" name="TextBox 37"/>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1</a:t>
              </a:r>
              <a:endParaRPr lang="en-US" sz="2400" baseline="-25000" dirty="0"/>
            </a:p>
          </p:txBody>
        </p:sp>
      </p:grpSp>
      <p:grpSp>
        <p:nvGrpSpPr>
          <p:cNvPr id="40" name="Group 39"/>
          <p:cNvGrpSpPr/>
          <p:nvPr/>
        </p:nvGrpSpPr>
        <p:grpSpPr>
          <a:xfrm>
            <a:off x="4942546" y="3733800"/>
            <a:ext cx="391454" cy="537865"/>
            <a:chOff x="685800" y="1905000"/>
            <a:chExt cx="391454" cy="537865"/>
          </a:xfrm>
        </p:grpSpPr>
        <p:sp>
          <p:nvSpPr>
            <p:cNvPr id="41" name="Oval 40"/>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TextBox 41"/>
            <p:cNvSpPr txBox="1"/>
            <p:nvPr/>
          </p:nvSpPr>
          <p:spPr>
            <a:xfrm>
              <a:off x="685800" y="1981200"/>
              <a:ext cx="391454" cy="461665"/>
            </a:xfrm>
            <a:prstGeom prst="rect">
              <a:avLst/>
            </a:prstGeom>
            <a:noFill/>
          </p:spPr>
          <p:txBody>
            <a:bodyPr wrap="none" rtlCol="0">
              <a:spAutoFit/>
            </a:bodyPr>
            <a:lstStyle/>
            <a:p>
              <a:r>
                <a:rPr lang="en-US" sz="2400" dirty="0" smtClean="0"/>
                <a:t>t</a:t>
              </a:r>
              <a:r>
                <a:rPr lang="en-US" sz="2400" baseline="-25000" dirty="0" smtClean="0"/>
                <a:t>6</a:t>
              </a:r>
              <a:endParaRPr lang="en-US" sz="2400" baseline="-25000" dirty="0"/>
            </a:p>
          </p:txBody>
        </p:sp>
      </p:grpSp>
      <p:grpSp>
        <p:nvGrpSpPr>
          <p:cNvPr id="43" name="Group 42"/>
          <p:cNvGrpSpPr/>
          <p:nvPr/>
        </p:nvGrpSpPr>
        <p:grpSpPr>
          <a:xfrm>
            <a:off x="5257800" y="3581400"/>
            <a:ext cx="467654" cy="537865"/>
            <a:chOff x="838200" y="1905000"/>
            <a:chExt cx="467654" cy="537865"/>
          </a:xfrm>
        </p:grpSpPr>
        <p:sp>
          <p:nvSpPr>
            <p:cNvPr id="44" name="Oval 43"/>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5" name="TextBox 44"/>
            <p:cNvSpPr txBox="1"/>
            <p:nvPr/>
          </p:nvSpPr>
          <p:spPr>
            <a:xfrm>
              <a:off x="914400" y="1981200"/>
              <a:ext cx="391454" cy="461665"/>
            </a:xfrm>
            <a:prstGeom prst="rect">
              <a:avLst/>
            </a:prstGeom>
            <a:noFill/>
          </p:spPr>
          <p:txBody>
            <a:bodyPr wrap="none" rtlCol="0">
              <a:spAutoFit/>
            </a:bodyPr>
            <a:lstStyle/>
            <a:p>
              <a:r>
                <a:rPr lang="en-US" sz="2400" dirty="0" smtClean="0"/>
                <a:t>t</a:t>
              </a:r>
              <a:r>
                <a:rPr lang="en-US" sz="2400" baseline="-25000" dirty="0" smtClean="0"/>
                <a:t>6</a:t>
              </a:r>
              <a:endParaRPr lang="en-US" sz="2400" baseline="-25000" dirty="0"/>
            </a:p>
          </p:txBody>
        </p:sp>
      </p:grpSp>
      <p:grpSp>
        <p:nvGrpSpPr>
          <p:cNvPr id="46" name="Group 45"/>
          <p:cNvGrpSpPr/>
          <p:nvPr/>
        </p:nvGrpSpPr>
        <p:grpSpPr>
          <a:xfrm>
            <a:off x="5856946" y="3505200"/>
            <a:ext cx="391454" cy="537865"/>
            <a:chOff x="696254" y="1905000"/>
            <a:chExt cx="391454" cy="537865"/>
          </a:xfrm>
        </p:grpSpPr>
        <p:sp>
          <p:nvSpPr>
            <p:cNvPr id="47" name="Oval 46"/>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8" name="TextBox 47"/>
            <p:cNvSpPr txBox="1"/>
            <p:nvPr/>
          </p:nvSpPr>
          <p:spPr>
            <a:xfrm>
              <a:off x="696254" y="1981200"/>
              <a:ext cx="391454" cy="461665"/>
            </a:xfrm>
            <a:prstGeom prst="rect">
              <a:avLst/>
            </a:prstGeom>
            <a:noFill/>
          </p:spPr>
          <p:txBody>
            <a:bodyPr wrap="none" rtlCol="0">
              <a:spAutoFit/>
            </a:bodyPr>
            <a:lstStyle/>
            <a:p>
              <a:r>
                <a:rPr lang="en-US" sz="2400" dirty="0" smtClean="0"/>
                <a:t>t</a:t>
              </a:r>
              <a:r>
                <a:rPr lang="en-US" sz="2400" baseline="-25000" dirty="0" smtClean="0"/>
                <a:t>7</a:t>
              </a:r>
              <a:endParaRPr lang="en-US" sz="2400" baseline="-25000" dirty="0"/>
            </a:p>
          </p:txBody>
        </p:sp>
      </p:grpSp>
      <p:grpSp>
        <p:nvGrpSpPr>
          <p:cNvPr id="49" name="Group 48"/>
          <p:cNvGrpSpPr/>
          <p:nvPr/>
        </p:nvGrpSpPr>
        <p:grpSpPr>
          <a:xfrm>
            <a:off x="6161746" y="3352800"/>
            <a:ext cx="467654" cy="537865"/>
            <a:chOff x="838200" y="1905000"/>
            <a:chExt cx="467654" cy="537865"/>
          </a:xfrm>
        </p:grpSpPr>
        <p:sp>
          <p:nvSpPr>
            <p:cNvPr id="50" name="Oval 49"/>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1" name="TextBox 50"/>
            <p:cNvSpPr txBox="1"/>
            <p:nvPr/>
          </p:nvSpPr>
          <p:spPr>
            <a:xfrm>
              <a:off x="914400" y="1981200"/>
              <a:ext cx="391454" cy="461665"/>
            </a:xfrm>
            <a:prstGeom prst="rect">
              <a:avLst/>
            </a:prstGeom>
            <a:noFill/>
          </p:spPr>
          <p:txBody>
            <a:bodyPr wrap="none" rtlCol="0">
              <a:spAutoFit/>
            </a:bodyPr>
            <a:lstStyle/>
            <a:p>
              <a:r>
                <a:rPr lang="en-US" sz="2400" dirty="0" smtClean="0"/>
                <a:t>t</a:t>
              </a:r>
              <a:r>
                <a:rPr lang="en-US" sz="2400" baseline="-25000" dirty="0" smtClean="0"/>
                <a:t>7</a:t>
              </a:r>
              <a:endParaRPr lang="en-US" sz="2400" baseline="-25000" dirty="0"/>
            </a:p>
          </p:txBody>
        </p:sp>
      </p:grpSp>
      <p:grpSp>
        <p:nvGrpSpPr>
          <p:cNvPr id="52" name="Group 51"/>
          <p:cNvGrpSpPr/>
          <p:nvPr/>
        </p:nvGrpSpPr>
        <p:grpSpPr>
          <a:xfrm>
            <a:off x="6771346" y="3276600"/>
            <a:ext cx="391454" cy="537865"/>
            <a:chOff x="696254" y="1905000"/>
            <a:chExt cx="391454" cy="537865"/>
          </a:xfrm>
        </p:grpSpPr>
        <p:sp>
          <p:nvSpPr>
            <p:cNvPr id="53" name="Oval 52"/>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4" name="TextBox 53"/>
            <p:cNvSpPr txBox="1"/>
            <p:nvPr/>
          </p:nvSpPr>
          <p:spPr>
            <a:xfrm>
              <a:off x="696254" y="1981200"/>
              <a:ext cx="391454" cy="461665"/>
            </a:xfrm>
            <a:prstGeom prst="rect">
              <a:avLst/>
            </a:prstGeom>
            <a:noFill/>
          </p:spPr>
          <p:txBody>
            <a:bodyPr wrap="none" rtlCol="0">
              <a:spAutoFit/>
            </a:bodyPr>
            <a:lstStyle/>
            <a:p>
              <a:r>
                <a:rPr lang="en-US" sz="2400" dirty="0" smtClean="0"/>
                <a:t>t</a:t>
              </a:r>
              <a:r>
                <a:rPr lang="en-US" sz="2400" baseline="-25000" dirty="0" smtClean="0"/>
                <a:t>8</a:t>
              </a:r>
              <a:endParaRPr lang="en-US" sz="2400" baseline="-25000" dirty="0"/>
            </a:p>
          </p:txBody>
        </p:sp>
      </p:grpSp>
      <p:grpSp>
        <p:nvGrpSpPr>
          <p:cNvPr id="55" name="Group 54"/>
          <p:cNvGrpSpPr/>
          <p:nvPr/>
        </p:nvGrpSpPr>
        <p:grpSpPr>
          <a:xfrm>
            <a:off x="7076146" y="3124200"/>
            <a:ext cx="467654" cy="537865"/>
            <a:chOff x="838200" y="1905000"/>
            <a:chExt cx="467654" cy="537865"/>
          </a:xfrm>
        </p:grpSpPr>
        <p:sp>
          <p:nvSpPr>
            <p:cNvPr id="56" name="Oval 55"/>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7" name="TextBox 56"/>
            <p:cNvSpPr txBox="1"/>
            <p:nvPr/>
          </p:nvSpPr>
          <p:spPr>
            <a:xfrm>
              <a:off x="914400" y="1981200"/>
              <a:ext cx="391454" cy="461665"/>
            </a:xfrm>
            <a:prstGeom prst="rect">
              <a:avLst/>
            </a:prstGeom>
            <a:noFill/>
          </p:spPr>
          <p:txBody>
            <a:bodyPr wrap="none" rtlCol="0">
              <a:spAutoFit/>
            </a:bodyPr>
            <a:lstStyle/>
            <a:p>
              <a:r>
                <a:rPr lang="en-US" sz="2400" dirty="0" smtClean="0"/>
                <a:t>t</a:t>
              </a:r>
              <a:r>
                <a:rPr lang="en-US" sz="2400" baseline="-25000" dirty="0" smtClean="0"/>
                <a:t>8</a:t>
              </a:r>
              <a:endParaRPr lang="en-US" sz="2400" baseline="-25000" dirty="0"/>
            </a:p>
          </p:txBody>
        </p:sp>
      </p:grpSp>
      <p:grpSp>
        <p:nvGrpSpPr>
          <p:cNvPr id="58" name="Group 57"/>
          <p:cNvGrpSpPr/>
          <p:nvPr/>
        </p:nvGrpSpPr>
        <p:grpSpPr>
          <a:xfrm>
            <a:off x="7228546" y="2510135"/>
            <a:ext cx="391454" cy="537865"/>
            <a:chOff x="609600" y="1905000"/>
            <a:chExt cx="391454" cy="537865"/>
          </a:xfrm>
        </p:grpSpPr>
        <p:sp>
          <p:nvSpPr>
            <p:cNvPr id="59" name="Oval 58"/>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TextBox 59"/>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9</a:t>
              </a:r>
              <a:endParaRPr lang="en-US" sz="2400" baseline="-25000" dirty="0"/>
            </a:p>
          </p:txBody>
        </p:sp>
      </p:grpSp>
      <p:grpSp>
        <p:nvGrpSpPr>
          <p:cNvPr id="61" name="Group 60"/>
          <p:cNvGrpSpPr/>
          <p:nvPr/>
        </p:nvGrpSpPr>
        <p:grpSpPr>
          <a:xfrm>
            <a:off x="7239000" y="3881735"/>
            <a:ext cx="391454" cy="537865"/>
            <a:chOff x="609600" y="1905000"/>
            <a:chExt cx="391454" cy="537865"/>
          </a:xfrm>
        </p:grpSpPr>
        <p:sp>
          <p:nvSpPr>
            <p:cNvPr id="62" name="Oval 61"/>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3" name="TextBox 62"/>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9</a:t>
              </a:r>
              <a:endParaRPr lang="en-US" sz="2400" baseline="-25000" dirty="0"/>
            </a:p>
          </p:txBody>
        </p:sp>
      </p:grpSp>
      <p:grpSp>
        <p:nvGrpSpPr>
          <p:cNvPr id="64" name="Group 63"/>
          <p:cNvGrpSpPr/>
          <p:nvPr/>
        </p:nvGrpSpPr>
        <p:grpSpPr>
          <a:xfrm>
            <a:off x="7391400" y="1676400"/>
            <a:ext cx="495649" cy="537865"/>
            <a:chOff x="609600" y="1905000"/>
            <a:chExt cx="495649" cy="537865"/>
          </a:xfrm>
        </p:grpSpPr>
        <p:sp>
          <p:nvSpPr>
            <p:cNvPr id="65" name="Oval 64"/>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6" name="TextBox 65"/>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10</a:t>
              </a:r>
              <a:endParaRPr lang="en-US" sz="2400" baseline="-25000" dirty="0"/>
            </a:p>
          </p:txBody>
        </p:sp>
      </p:grpSp>
      <p:grpSp>
        <p:nvGrpSpPr>
          <p:cNvPr id="67" name="Group 66"/>
          <p:cNvGrpSpPr/>
          <p:nvPr/>
        </p:nvGrpSpPr>
        <p:grpSpPr>
          <a:xfrm>
            <a:off x="7533346" y="4724400"/>
            <a:ext cx="495649" cy="537865"/>
            <a:chOff x="609600" y="1905000"/>
            <a:chExt cx="495649" cy="537865"/>
          </a:xfrm>
        </p:grpSpPr>
        <p:sp>
          <p:nvSpPr>
            <p:cNvPr id="68" name="Oval 67"/>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9" name="TextBox 68"/>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10</a:t>
              </a:r>
              <a:endParaRPr lang="en-US" sz="2400" baseline="-25000" dirty="0"/>
            </a:p>
          </p:txBody>
        </p:sp>
      </p:grpSp>
      <p:grpSp>
        <p:nvGrpSpPr>
          <p:cNvPr id="70" name="Group 69"/>
          <p:cNvGrpSpPr/>
          <p:nvPr/>
        </p:nvGrpSpPr>
        <p:grpSpPr>
          <a:xfrm>
            <a:off x="7838146" y="5558135"/>
            <a:ext cx="495649" cy="537865"/>
            <a:chOff x="609600" y="1905000"/>
            <a:chExt cx="495649" cy="537865"/>
          </a:xfrm>
        </p:grpSpPr>
        <p:sp>
          <p:nvSpPr>
            <p:cNvPr id="71" name="Oval 70"/>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2" name="TextBox 71"/>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11</a:t>
              </a:r>
              <a:endParaRPr lang="en-US" sz="2400" baseline="-25000" dirty="0"/>
            </a:p>
          </p:txBody>
        </p:sp>
      </p:grpSp>
      <p:sp>
        <p:nvSpPr>
          <p:cNvPr id="3" name="Slide Number Placeholder 2"/>
          <p:cNvSpPr>
            <a:spLocks noGrp="1"/>
          </p:cNvSpPr>
          <p:nvPr>
            <p:ph type="sldNum" sz="quarter" idx="12"/>
          </p:nvPr>
        </p:nvSpPr>
        <p:spPr/>
        <p:txBody>
          <a:bodyPr/>
          <a:lstStyle/>
          <a:p>
            <a:fld id="{016FFDEB-DD00-46A2-87B9-90688E82221D}" type="slidenum">
              <a:rPr lang="en-US" smtClean="0"/>
              <a:pPr/>
              <a:t>67</a:t>
            </a:fld>
            <a:endParaRPr lang="en-US"/>
          </a:p>
        </p:txBody>
      </p:sp>
    </p:spTree>
    <p:extLst>
      <p:ext uri="{BB962C8B-B14F-4D97-AF65-F5344CB8AC3E}">
        <p14:creationId xmlns:p14="http://schemas.microsoft.com/office/powerpoint/2010/main" val="305781687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grpSp>
        <p:nvGrpSpPr>
          <p:cNvPr id="11" name="Group 10"/>
          <p:cNvGrpSpPr/>
          <p:nvPr/>
        </p:nvGrpSpPr>
        <p:grpSpPr>
          <a:xfrm>
            <a:off x="838200" y="2971800"/>
            <a:ext cx="391454" cy="537865"/>
            <a:chOff x="609600" y="1905000"/>
            <a:chExt cx="391454" cy="537865"/>
          </a:xfrm>
        </p:grpSpPr>
        <p:sp>
          <p:nvSpPr>
            <p:cNvPr id="9" name="Oval 8"/>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1</a:t>
              </a:r>
              <a:endParaRPr lang="en-US" sz="2400" baseline="-25000" dirty="0"/>
            </a:p>
          </p:txBody>
        </p:sp>
      </p:grpSp>
      <p:grpSp>
        <p:nvGrpSpPr>
          <p:cNvPr id="12" name="Group 11"/>
          <p:cNvGrpSpPr/>
          <p:nvPr/>
        </p:nvGrpSpPr>
        <p:grpSpPr>
          <a:xfrm>
            <a:off x="1589746" y="3195935"/>
            <a:ext cx="391454" cy="537865"/>
            <a:chOff x="609600" y="1905000"/>
            <a:chExt cx="391454" cy="537865"/>
          </a:xfrm>
        </p:grpSpPr>
        <p:sp>
          <p:nvSpPr>
            <p:cNvPr id="13" name="Oval 12"/>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TextBox 13"/>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2</a:t>
              </a:r>
              <a:endParaRPr lang="en-US" sz="2400" baseline="-25000" dirty="0"/>
            </a:p>
          </p:txBody>
        </p:sp>
      </p:grpSp>
      <p:grpSp>
        <p:nvGrpSpPr>
          <p:cNvPr id="15" name="Group 14"/>
          <p:cNvGrpSpPr/>
          <p:nvPr/>
        </p:nvGrpSpPr>
        <p:grpSpPr>
          <a:xfrm>
            <a:off x="3113746" y="3653135"/>
            <a:ext cx="391454" cy="537865"/>
            <a:chOff x="609600" y="1905000"/>
            <a:chExt cx="391454" cy="537865"/>
          </a:xfrm>
        </p:grpSpPr>
        <p:sp>
          <p:nvSpPr>
            <p:cNvPr id="16" name="Oval 15"/>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TextBox 16"/>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4</a:t>
              </a:r>
              <a:endParaRPr lang="en-US" sz="2400" baseline="-25000" dirty="0"/>
            </a:p>
          </p:txBody>
        </p:sp>
      </p:grpSp>
      <p:grpSp>
        <p:nvGrpSpPr>
          <p:cNvPr id="18" name="Group 17"/>
          <p:cNvGrpSpPr/>
          <p:nvPr/>
        </p:nvGrpSpPr>
        <p:grpSpPr>
          <a:xfrm>
            <a:off x="2351746" y="3424535"/>
            <a:ext cx="391454" cy="537865"/>
            <a:chOff x="609600" y="1905000"/>
            <a:chExt cx="391454" cy="537865"/>
          </a:xfrm>
        </p:grpSpPr>
        <p:sp>
          <p:nvSpPr>
            <p:cNvPr id="19" name="Oval 18"/>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TextBox 19"/>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3</a:t>
              </a:r>
              <a:endParaRPr lang="en-US" sz="2400" baseline="-25000" dirty="0"/>
            </a:p>
          </p:txBody>
        </p:sp>
      </p:grpSp>
      <p:grpSp>
        <p:nvGrpSpPr>
          <p:cNvPr id="21" name="Group 20"/>
          <p:cNvGrpSpPr/>
          <p:nvPr/>
        </p:nvGrpSpPr>
        <p:grpSpPr>
          <a:xfrm>
            <a:off x="3875746" y="3881735"/>
            <a:ext cx="391454" cy="537865"/>
            <a:chOff x="609600" y="1905000"/>
            <a:chExt cx="391454" cy="537865"/>
          </a:xfrm>
        </p:grpSpPr>
        <p:sp>
          <p:nvSpPr>
            <p:cNvPr id="22" name="Oval 21"/>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TextBox 22"/>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5</a:t>
              </a:r>
              <a:endParaRPr lang="en-US" sz="2400" baseline="-25000" dirty="0"/>
            </a:p>
          </p:txBody>
        </p:sp>
      </p:grpSp>
      <p:grpSp>
        <p:nvGrpSpPr>
          <p:cNvPr id="24" name="Group 23"/>
          <p:cNvGrpSpPr/>
          <p:nvPr/>
        </p:nvGrpSpPr>
        <p:grpSpPr>
          <a:xfrm>
            <a:off x="4256746" y="3729335"/>
            <a:ext cx="391454" cy="537865"/>
            <a:chOff x="609600" y="1905000"/>
            <a:chExt cx="391454" cy="537865"/>
          </a:xfrm>
        </p:grpSpPr>
        <p:sp>
          <p:nvSpPr>
            <p:cNvPr id="25" name="Oval 24"/>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 name="TextBox 25"/>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5</a:t>
              </a:r>
              <a:endParaRPr lang="en-US" sz="2400" baseline="-25000" dirty="0"/>
            </a:p>
          </p:txBody>
        </p:sp>
      </p:grpSp>
      <p:grpSp>
        <p:nvGrpSpPr>
          <p:cNvPr id="27" name="Group 26"/>
          <p:cNvGrpSpPr/>
          <p:nvPr/>
        </p:nvGrpSpPr>
        <p:grpSpPr>
          <a:xfrm>
            <a:off x="3505200" y="3195935"/>
            <a:ext cx="391454" cy="537865"/>
            <a:chOff x="609600" y="1905000"/>
            <a:chExt cx="391454" cy="537865"/>
          </a:xfrm>
        </p:grpSpPr>
        <p:sp>
          <p:nvSpPr>
            <p:cNvPr id="28" name="Oval 27"/>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TextBox 28"/>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4</a:t>
              </a:r>
              <a:endParaRPr lang="en-US" sz="2400" baseline="-25000" dirty="0"/>
            </a:p>
          </p:txBody>
        </p:sp>
      </p:grpSp>
      <p:grpSp>
        <p:nvGrpSpPr>
          <p:cNvPr id="30" name="Group 29"/>
          <p:cNvGrpSpPr/>
          <p:nvPr/>
        </p:nvGrpSpPr>
        <p:grpSpPr>
          <a:xfrm>
            <a:off x="2743200" y="2662535"/>
            <a:ext cx="391454" cy="537865"/>
            <a:chOff x="609600" y="1905000"/>
            <a:chExt cx="391454" cy="537865"/>
          </a:xfrm>
        </p:grpSpPr>
        <p:sp>
          <p:nvSpPr>
            <p:cNvPr id="31" name="Oval 30"/>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2" name="TextBox 31"/>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3</a:t>
              </a:r>
              <a:endParaRPr lang="en-US" sz="2400" baseline="-25000" dirty="0"/>
            </a:p>
          </p:txBody>
        </p:sp>
      </p:grpSp>
      <p:grpSp>
        <p:nvGrpSpPr>
          <p:cNvPr id="33" name="Group 32"/>
          <p:cNvGrpSpPr/>
          <p:nvPr/>
        </p:nvGrpSpPr>
        <p:grpSpPr>
          <a:xfrm>
            <a:off x="1981200" y="2129135"/>
            <a:ext cx="391454" cy="537865"/>
            <a:chOff x="609600" y="1905000"/>
            <a:chExt cx="391454" cy="537865"/>
          </a:xfrm>
        </p:grpSpPr>
        <p:sp>
          <p:nvSpPr>
            <p:cNvPr id="34" name="Oval 33"/>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 name="TextBox 34"/>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2</a:t>
              </a:r>
              <a:endParaRPr lang="en-US" sz="2400" baseline="-25000" dirty="0"/>
            </a:p>
          </p:txBody>
        </p:sp>
      </p:grpSp>
      <p:grpSp>
        <p:nvGrpSpPr>
          <p:cNvPr id="36" name="Group 35"/>
          <p:cNvGrpSpPr/>
          <p:nvPr/>
        </p:nvGrpSpPr>
        <p:grpSpPr>
          <a:xfrm>
            <a:off x="1219200" y="1600200"/>
            <a:ext cx="391454" cy="537865"/>
            <a:chOff x="609600" y="1905000"/>
            <a:chExt cx="391454" cy="537865"/>
          </a:xfrm>
        </p:grpSpPr>
        <p:sp>
          <p:nvSpPr>
            <p:cNvPr id="37" name="Oval 36"/>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8" name="TextBox 37"/>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1</a:t>
              </a:r>
              <a:endParaRPr lang="en-US" sz="2400" baseline="-25000" dirty="0"/>
            </a:p>
          </p:txBody>
        </p:sp>
      </p:grpSp>
      <p:grpSp>
        <p:nvGrpSpPr>
          <p:cNvPr id="40" name="Group 39"/>
          <p:cNvGrpSpPr/>
          <p:nvPr/>
        </p:nvGrpSpPr>
        <p:grpSpPr>
          <a:xfrm>
            <a:off x="4942546" y="3733800"/>
            <a:ext cx="391454" cy="537865"/>
            <a:chOff x="685800" y="1905000"/>
            <a:chExt cx="391454" cy="537865"/>
          </a:xfrm>
        </p:grpSpPr>
        <p:sp>
          <p:nvSpPr>
            <p:cNvPr id="41" name="Oval 40"/>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TextBox 41"/>
            <p:cNvSpPr txBox="1"/>
            <p:nvPr/>
          </p:nvSpPr>
          <p:spPr>
            <a:xfrm>
              <a:off x="685800" y="1981200"/>
              <a:ext cx="391454" cy="461665"/>
            </a:xfrm>
            <a:prstGeom prst="rect">
              <a:avLst/>
            </a:prstGeom>
            <a:noFill/>
          </p:spPr>
          <p:txBody>
            <a:bodyPr wrap="none" rtlCol="0">
              <a:spAutoFit/>
            </a:bodyPr>
            <a:lstStyle/>
            <a:p>
              <a:r>
                <a:rPr lang="en-US" sz="2400" dirty="0" smtClean="0"/>
                <a:t>t</a:t>
              </a:r>
              <a:r>
                <a:rPr lang="en-US" sz="2400" baseline="-25000" dirty="0" smtClean="0"/>
                <a:t>6</a:t>
              </a:r>
              <a:endParaRPr lang="en-US" sz="2400" baseline="-25000" dirty="0"/>
            </a:p>
          </p:txBody>
        </p:sp>
      </p:grpSp>
      <p:grpSp>
        <p:nvGrpSpPr>
          <p:cNvPr id="43" name="Group 42"/>
          <p:cNvGrpSpPr/>
          <p:nvPr/>
        </p:nvGrpSpPr>
        <p:grpSpPr>
          <a:xfrm>
            <a:off x="5257800" y="3581400"/>
            <a:ext cx="467654" cy="537865"/>
            <a:chOff x="838200" y="1905000"/>
            <a:chExt cx="467654" cy="537865"/>
          </a:xfrm>
        </p:grpSpPr>
        <p:sp>
          <p:nvSpPr>
            <p:cNvPr id="44" name="Oval 43"/>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5" name="TextBox 44"/>
            <p:cNvSpPr txBox="1"/>
            <p:nvPr/>
          </p:nvSpPr>
          <p:spPr>
            <a:xfrm>
              <a:off x="914400" y="1981200"/>
              <a:ext cx="391454" cy="461665"/>
            </a:xfrm>
            <a:prstGeom prst="rect">
              <a:avLst/>
            </a:prstGeom>
            <a:noFill/>
          </p:spPr>
          <p:txBody>
            <a:bodyPr wrap="none" rtlCol="0">
              <a:spAutoFit/>
            </a:bodyPr>
            <a:lstStyle/>
            <a:p>
              <a:r>
                <a:rPr lang="en-US" sz="2400" dirty="0" smtClean="0"/>
                <a:t>t</a:t>
              </a:r>
              <a:r>
                <a:rPr lang="en-US" sz="2400" baseline="-25000" dirty="0" smtClean="0"/>
                <a:t>6</a:t>
              </a:r>
              <a:endParaRPr lang="en-US" sz="2400" baseline="-25000" dirty="0"/>
            </a:p>
          </p:txBody>
        </p:sp>
      </p:grpSp>
      <p:grpSp>
        <p:nvGrpSpPr>
          <p:cNvPr id="46" name="Group 45"/>
          <p:cNvGrpSpPr/>
          <p:nvPr/>
        </p:nvGrpSpPr>
        <p:grpSpPr>
          <a:xfrm>
            <a:off x="5856946" y="3505200"/>
            <a:ext cx="391454" cy="537865"/>
            <a:chOff x="696254" y="1905000"/>
            <a:chExt cx="391454" cy="537865"/>
          </a:xfrm>
        </p:grpSpPr>
        <p:sp>
          <p:nvSpPr>
            <p:cNvPr id="47" name="Oval 46"/>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8" name="TextBox 47"/>
            <p:cNvSpPr txBox="1"/>
            <p:nvPr/>
          </p:nvSpPr>
          <p:spPr>
            <a:xfrm>
              <a:off x="696254" y="1981200"/>
              <a:ext cx="391454" cy="461665"/>
            </a:xfrm>
            <a:prstGeom prst="rect">
              <a:avLst/>
            </a:prstGeom>
            <a:noFill/>
          </p:spPr>
          <p:txBody>
            <a:bodyPr wrap="none" rtlCol="0">
              <a:spAutoFit/>
            </a:bodyPr>
            <a:lstStyle/>
            <a:p>
              <a:r>
                <a:rPr lang="en-US" sz="2400" dirty="0" smtClean="0"/>
                <a:t>t</a:t>
              </a:r>
              <a:r>
                <a:rPr lang="en-US" sz="2400" baseline="-25000" dirty="0" smtClean="0"/>
                <a:t>7</a:t>
              </a:r>
              <a:endParaRPr lang="en-US" sz="2400" baseline="-25000" dirty="0"/>
            </a:p>
          </p:txBody>
        </p:sp>
      </p:grpSp>
      <p:grpSp>
        <p:nvGrpSpPr>
          <p:cNvPr id="49" name="Group 48"/>
          <p:cNvGrpSpPr/>
          <p:nvPr/>
        </p:nvGrpSpPr>
        <p:grpSpPr>
          <a:xfrm>
            <a:off x="6161746" y="3352800"/>
            <a:ext cx="467654" cy="537865"/>
            <a:chOff x="838200" y="1905000"/>
            <a:chExt cx="467654" cy="537865"/>
          </a:xfrm>
        </p:grpSpPr>
        <p:sp>
          <p:nvSpPr>
            <p:cNvPr id="50" name="Oval 49"/>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1" name="TextBox 50"/>
            <p:cNvSpPr txBox="1"/>
            <p:nvPr/>
          </p:nvSpPr>
          <p:spPr>
            <a:xfrm>
              <a:off x="914400" y="1981200"/>
              <a:ext cx="391454" cy="461665"/>
            </a:xfrm>
            <a:prstGeom prst="rect">
              <a:avLst/>
            </a:prstGeom>
            <a:noFill/>
          </p:spPr>
          <p:txBody>
            <a:bodyPr wrap="none" rtlCol="0">
              <a:spAutoFit/>
            </a:bodyPr>
            <a:lstStyle/>
            <a:p>
              <a:r>
                <a:rPr lang="en-US" sz="2400" dirty="0" smtClean="0"/>
                <a:t>t</a:t>
              </a:r>
              <a:r>
                <a:rPr lang="en-US" sz="2400" baseline="-25000" dirty="0" smtClean="0"/>
                <a:t>7</a:t>
              </a:r>
              <a:endParaRPr lang="en-US" sz="2400" baseline="-25000" dirty="0"/>
            </a:p>
          </p:txBody>
        </p:sp>
      </p:grpSp>
      <p:grpSp>
        <p:nvGrpSpPr>
          <p:cNvPr id="52" name="Group 51"/>
          <p:cNvGrpSpPr/>
          <p:nvPr/>
        </p:nvGrpSpPr>
        <p:grpSpPr>
          <a:xfrm>
            <a:off x="6771346" y="3276600"/>
            <a:ext cx="391454" cy="537865"/>
            <a:chOff x="696254" y="1905000"/>
            <a:chExt cx="391454" cy="537865"/>
          </a:xfrm>
        </p:grpSpPr>
        <p:sp>
          <p:nvSpPr>
            <p:cNvPr id="53" name="Oval 52"/>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4" name="TextBox 53"/>
            <p:cNvSpPr txBox="1"/>
            <p:nvPr/>
          </p:nvSpPr>
          <p:spPr>
            <a:xfrm>
              <a:off x="696254" y="1981200"/>
              <a:ext cx="391454" cy="461665"/>
            </a:xfrm>
            <a:prstGeom prst="rect">
              <a:avLst/>
            </a:prstGeom>
            <a:noFill/>
          </p:spPr>
          <p:txBody>
            <a:bodyPr wrap="none" rtlCol="0">
              <a:spAutoFit/>
            </a:bodyPr>
            <a:lstStyle/>
            <a:p>
              <a:r>
                <a:rPr lang="en-US" sz="2400" dirty="0" smtClean="0"/>
                <a:t>t</a:t>
              </a:r>
              <a:r>
                <a:rPr lang="en-US" sz="2400" baseline="-25000" dirty="0" smtClean="0"/>
                <a:t>8</a:t>
              </a:r>
              <a:endParaRPr lang="en-US" sz="2400" baseline="-25000" dirty="0"/>
            </a:p>
          </p:txBody>
        </p:sp>
      </p:grpSp>
      <p:grpSp>
        <p:nvGrpSpPr>
          <p:cNvPr id="55" name="Group 54"/>
          <p:cNvGrpSpPr/>
          <p:nvPr/>
        </p:nvGrpSpPr>
        <p:grpSpPr>
          <a:xfrm>
            <a:off x="7076146" y="3124200"/>
            <a:ext cx="467654" cy="537865"/>
            <a:chOff x="838200" y="1905000"/>
            <a:chExt cx="467654" cy="537865"/>
          </a:xfrm>
        </p:grpSpPr>
        <p:sp>
          <p:nvSpPr>
            <p:cNvPr id="56" name="Oval 55"/>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7" name="TextBox 56"/>
            <p:cNvSpPr txBox="1"/>
            <p:nvPr/>
          </p:nvSpPr>
          <p:spPr>
            <a:xfrm>
              <a:off x="914400" y="1981200"/>
              <a:ext cx="391454" cy="461665"/>
            </a:xfrm>
            <a:prstGeom prst="rect">
              <a:avLst/>
            </a:prstGeom>
            <a:noFill/>
          </p:spPr>
          <p:txBody>
            <a:bodyPr wrap="none" rtlCol="0">
              <a:spAutoFit/>
            </a:bodyPr>
            <a:lstStyle/>
            <a:p>
              <a:r>
                <a:rPr lang="en-US" sz="2400" dirty="0" smtClean="0"/>
                <a:t>t</a:t>
              </a:r>
              <a:r>
                <a:rPr lang="en-US" sz="2400" baseline="-25000" dirty="0" smtClean="0"/>
                <a:t>8</a:t>
              </a:r>
              <a:endParaRPr lang="en-US" sz="2400" baseline="-25000" dirty="0"/>
            </a:p>
          </p:txBody>
        </p:sp>
      </p:grpSp>
      <p:grpSp>
        <p:nvGrpSpPr>
          <p:cNvPr id="58" name="Group 57"/>
          <p:cNvGrpSpPr/>
          <p:nvPr/>
        </p:nvGrpSpPr>
        <p:grpSpPr>
          <a:xfrm>
            <a:off x="7228546" y="2510135"/>
            <a:ext cx="391454" cy="537865"/>
            <a:chOff x="609600" y="1905000"/>
            <a:chExt cx="391454" cy="537865"/>
          </a:xfrm>
        </p:grpSpPr>
        <p:sp>
          <p:nvSpPr>
            <p:cNvPr id="59" name="Oval 58"/>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0" name="TextBox 59"/>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9</a:t>
              </a:r>
              <a:endParaRPr lang="en-US" sz="2400" baseline="-25000" dirty="0"/>
            </a:p>
          </p:txBody>
        </p:sp>
      </p:grpSp>
      <p:grpSp>
        <p:nvGrpSpPr>
          <p:cNvPr id="61" name="Group 60"/>
          <p:cNvGrpSpPr/>
          <p:nvPr/>
        </p:nvGrpSpPr>
        <p:grpSpPr>
          <a:xfrm>
            <a:off x="7239000" y="3881735"/>
            <a:ext cx="391454" cy="537865"/>
            <a:chOff x="609600" y="1905000"/>
            <a:chExt cx="391454" cy="537865"/>
          </a:xfrm>
        </p:grpSpPr>
        <p:sp>
          <p:nvSpPr>
            <p:cNvPr id="62" name="Oval 61"/>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3" name="TextBox 62"/>
            <p:cNvSpPr txBox="1"/>
            <p:nvPr/>
          </p:nvSpPr>
          <p:spPr>
            <a:xfrm>
              <a:off x="609600" y="1981200"/>
              <a:ext cx="391454" cy="461665"/>
            </a:xfrm>
            <a:prstGeom prst="rect">
              <a:avLst/>
            </a:prstGeom>
            <a:noFill/>
          </p:spPr>
          <p:txBody>
            <a:bodyPr wrap="none" rtlCol="0">
              <a:spAutoFit/>
            </a:bodyPr>
            <a:lstStyle/>
            <a:p>
              <a:r>
                <a:rPr lang="en-US" sz="2400" dirty="0" smtClean="0"/>
                <a:t>t</a:t>
              </a:r>
              <a:r>
                <a:rPr lang="en-US" sz="2400" baseline="-25000" dirty="0" smtClean="0"/>
                <a:t>9</a:t>
              </a:r>
              <a:endParaRPr lang="en-US" sz="2400" baseline="-25000" dirty="0"/>
            </a:p>
          </p:txBody>
        </p:sp>
      </p:grpSp>
      <p:grpSp>
        <p:nvGrpSpPr>
          <p:cNvPr id="64" name="Group 63"/>
          <p:cNvGrpSpPr/>
          <p:nvPr/>
        </p:nvGrpSpPr>
        <p:grpSpPr>
          <a:xfrm>
            <a:off x="7391400" y="1676400"/>
            <a:ext cx="495649" cy="537865"/>
            <a:chOff x="609600" y="1905000"/>
            <a:chExt cx="495649" cy="537865"/>
          </a:xfrm>
        </p:grpSpPr>
        <p:sp>
          <p:nvSpPr>
            <p:cNvPr id="65" name="Oval 64"/>
            <p:cNvSpPr/>
            <p:nvPr/>
          </p:nvSpPr>
          <p:spPr>
            <a:xfrm>
              <a:off x="838200" y="1905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6" name="TextBox 65"/>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10</a:t>
              </a:r>
              <a:endParaRPr lang="en-US" sz="2400" baseline="-25000" dirty="0"/>
            </a:p>
          </p:txBody>
        </p:sp>
      </p:grpSp>
      <p:grpSp>
        <p:nvGrpSpPr>
          <p:cNvPr id="67" name="Group 66"/>
          <p:cNvGrpSpPr/>
          <p:nvPr/>
        </p:nvGrpSpPr>
        <p:grpSpPr>
          <a:xfrm>
            <a:off x="7533346" y="4724400"/>
            <a:ext cx="495649" cy="537865"/>
            <a:chOff x="609600" y="1905000"/>
            <a:chExt cx="495649" cy="537865"/>
          </a:xfrm>
        </p:grpSpPr>
        <p:sp>
          <p:nvSpPr>
            <p:cNvPr id="68" name="Oval 67"/>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9" name="TextBox 68"/>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10</a:t>
              </a:r>
              <a:endParaRPr lang="en-US" sz="2400" baseline="-25000" dirty="0"/>
            </a:p>
          </p:txBody>
        </p:sp>
      </p:grpSp>
      <p:grpSp>
        <p:nvGrpSpPr>
          <p:cNvPr id="70" name="Group 69"/>
          <p:cNvGrpSpPr/>
          <p:nvPr/>
        </p:nvGrpSpPr>
        <p:grpSpPr>
          <a:xfrm>
            <a:off x="7838146" y="5558135"/>
            <a:ext cx="495649" cy="537865"/>
            <a:chOff x="609600" y="1905000"/>
            <a:chExt cx="495649" cy="537865"/>
          </a:xfrm>
        </p:grpSpPr>
        <p:sp>
          <p:nvSpPr>
            <p:cNvPr id="71" name="Oval 70"/>
            <p:cNvSpPr/>
            <p:nvPr/>
          </p:nvSpPr>
          <p:spPr>
            <a:xfrm>
              <a:off x="838200" y="1905000"/>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2" name="TextBox 71"/>
            <p:cNvSpPr txBox="1"/>
            <p:nvPr/>
          </p:nvSpPr>
          <p:spPr>
            <a:xfrm>
              <a:off x="609600" y="1981200"/>
              <a:ext cx="495649" cy="461665"/>
            </a:xfrm>
            <a:prstGeom prst="rect">
              <a:avLst/>
            </a:prstGeom>
            <a:noFill/>
          </p:spPr>
          <p:txBody>
            <a:bodyPr wrap="none" rtlCol="0">
              <a:spAutoFit/>
            </a:bodyPr>
            <a:lstStyle/>
            <a:p>
              <a:r>
                <a:rPr lang="en-US" sz="2400" dirty="0" smtClean="0"/>
                <a:t>t</a:t>
              </a:r>
              <a:r>
                <a:rPr lang="en-US" sz="2400" baseline="-25000" dirty="0" smtClean="0"/>
                <a:t>11</a:t>
              </a:r>
              <a:endParaRPr lang="en-US" sz="2400" baseline="-25000" dirty="0"/>
            </a:p>
          </p:txBody>
        </p:sp>
      </p:grpSp>
      <p:sp>
        <p:nvSpPr>
          <p:cNvPr id="3" name="Rectangle 2"/>
          <p:cNvSpPr/>
          <p:nvPr/>
        </p:nvSpPr>
        <p:spPr>
          <a:xfrm>
            <a:off x="3962400" y="3124199"/>
            <a:ext cx="3875746" cy="14478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t>?</a:t>
            </a:r>
            <a:endParaRPr lang="en-US" sz="3600" b="1"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68</a:t>
            </a:fld>
            <a:endParaRPr lang="en-US"/>
          </a:p>
        </p:txBody>
      </p:sp>
    </p:spTree>
    <p:extLst>
      <p:ext uri="{BB962C8B-B14F-4D97-AF65-F5344CB8AC3E}">
        <p14:creationId xmlns:p14="http://schemas.microsoft.com/office/powerpoint/2010/main" val="109749618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Patterns</a:t>
            </a:r>
            <a:endParaRPr lang="en-US" dirty="0"/>
          </a:p>
        </p:txBody>
      </p:sp>
      <p:sp>
        <p:nvSpPr>
          <p:cNvPr id="3" name="Content Placeholder 2"/>
          <p:cNvSpPr>
            <a:spLocks noGrp="1"/>
          </p:cNvSpPr>
          <p:nvPr>
            <p:ph idx="1"/>
          </p:nvPr>
        </p:nvSpPr>
        <p:spPr/>
        <p:txBody>
          <a:bodyPr/>
          <a:lstStyle/>
          <a:p>
            <a:r>
              <a:rPr lang="en-US" dirty="0" smtClean="0"/>
              <a:t>Many interesting patterns:</a:t>
            </a:r>
          </a:p>
          <a:p>
            <a:pPr lvl="1"/>
            <a:r>
              <a:rPr lang="en-US" dirty="0" smtClean="0"/>
              <a:t>Moving too slowly (engine </a:t>
            </a:r>
            <a:br>
              <a:rPr lang="en-US" dirty="0" smtClean="0"/>
            </a:br>
            <a:r>
              <a:rPr lang="en-US" dirty="0" smtClean="0"/>
              <a:t>problems)</a:t>
            </a:r>
          </a:p>
          <a:p>
            <a:pPr lvl="1"/>
            <a:r>
              <a:rPr lang="en-US" dirty="0" smtClean="0"/>
              <a:t>Moving too quickly in bad </a:t>
            </a:r>
            <a:br>
              <a:rPr lang="en-US" dirty="0" smtClean="0"/>
            </a:br>
            <a:r>
              <a:rPr lang="en-US" dirty="0" smtClean="0"/>
              <a:t>weather (safety)</a:t>
            </a:r>
          </a:p>
          <a:p>
            <a:pPr lvl="1"/>
            <a:r>
              <a:rPr lang="en-US" dirty="0" smtClean="0"/>
              <a:t>Stoppages (accidents)</a:t>
            </a:r>
          </a:p>
          <a:p>
            <a:pPr lvl="1"/>
            <a:r>
              <a:rPr lang="en-US" dirty="0" smtClean="0"/>
              <a:t>Stoppages, then moving quickly (repairs)</a:t>
            </a:r>
          </a:p>
          <a:p>
            <a:pPr lvl="1"/>
            <a:r>
              <a:rPr lang="en-US" dirty="0" smtClean="0"/>
              <a:t>Orbiting, scan line patterns (fishing)</a:t>
            </a:r>
            <a:endParaRPr lang="en-US"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69</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52956"/>
            <a:ext cx="3756325" cy="3638044"/>
          </a:xfrm>
          <a:prstGeom prst="rect">
            <a:avLst/>
          </a:prstGeom>
          <a:noFill/>
          <a:ln>
            <a:noFill/>
          </a:ln>
          <a:effectLst/>
        </p:spPr>
      </p:pic>
    </p:spTree>
    <p:extLst>
      <p:ext uri="{BB962C8B-B14F-4D97-AF65-F5344CB8AC3E}">
        <p14:creationId xmlns:p14="http://schemas.microsoft.com/office/powerpoint/2010/main" val="21101567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The </a:t>
            </a:r>
            <a:r>
              <a:rPr lang="en-US" b="1" i="1" smtClean="0"/>
              <a:t>New</a:t>
            </a:r>
            <a:r>
              <a:rPr lang="en-US" smtClean="0"/>
              <a:t> Geography</a:t>
            </a:r>
          </a:p>
        </p:txBody>
      </p:sp>
      <p:sp>
        <p:nvSpPr>
          <p:cNvPr id="65539" name="Content Placeholder 2"/>
          <p:cNvSpPr>
            <a:spLocks noGrp="1"/>
          </p:cNvSpPr>
          <p:nvPr>
            <p:ph idx="1"/>
          </p:nvPr>
        </p:nvSpPr>
        <p:spPr/>
        <p:txBody>
          <a:bodyPr>
            <a:normAutofit/>
          </a:bodyPr>
          <a:lstStyle/>
          <a:p>
            <a:r>
              <a:rPr lang="en-US" sz="2800" dirty="0" smtClean="0"/>
              <a:t>Other active UW faculty included Edward Ullman and Donald Hudson</a:t>
            </a:r>
          </a:p>
          <a:p>
            <a:r>
              <a:rPr lang="en-US" sz="2800" dirty="0" smtClean="0"/>
              <a:t>As PhDs moved, many other faculty at other universities became involved in the movement; e.g.,</a:t>
            </a:r>
          </a:p>
          <a:p>
            <a:pPr lvl="1"/>
            <a:r>
              <a:rPr lang="en-US" sz="2400" dirty="0" smtClean="0"/>
              <a:t>Richard Chorley, Peter </a:t>
            </a:r>
            <a:r>
              <a:rPr lang="en-US" sz="2400" dirty="0" err="1" smtClean="0"/>
              <a:t>Haggett</a:t>
            </a:r>
            <a:r>
              <a:rPr lang="en-US" sz="2400" dirty="0" smtClean="0"/>
              <a:t>, John </a:t>
            </a:r>
            <a:r>
              <a:rPr lang="en-US" sz="2400" dirty="0" err="1" smtClean="0"/>
              <a:t>Borchert</a:t>
            </a:r>
            <a:r>
              <a:rPr lang="en-US" sz="2400" dirty="0" smtClean="0"/>
              <a:t>, Leslie Curry, Leslie King, and Maurice </a:t>
            </a:r>
            <a:r>
              <a:rPr lang="en-US" sz="2400" dirty="0" err="1" smtClean="0"/>
              <a:t>Yeates</a:t>
            </a:r>
            <a:endParaRPr lang="en-US" sz="2400" dirty="0" smtClean="0"/>
          </a:p>
        </p:txBody>
      </p:sp>
      <p:pic>
        <p:nvPicPr>
          <p:cNvPr id="65541" name="Picture 8" descr="File:University of Washington 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76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7</a:t>
            </a:fld>
            <a:endParaRPr lang="en-US"/>
          </a:p>
        </p:txBody>
      </p:sp>
    </p:spTree>
    <p:extLst>
      <p:ext uri="{BB962C8B-B14F-4D97-AF65-F5344CB8AC3E}">
        <p14:creationId xmlns:p14="http://schemas.microsoft.com/office/powerpoint/2010/main" val="338645868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Patterns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16FFDEB-DD00-46A2-87B9-90688E82221D}" type="slidenum">
              <a:rPr lang="en-US" smtClean="0"/>
              <a:pPr/>
              <a:t>70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
            <a:ext cx="5262562" cy="5788088"/>
          </a:xfrm>
          <a:prstGeom prst="rect">
            <a:avLst/>
          </a:prstGeom>
          <a:noFill/>
          <a:ln w="9525">
            <a:solidFill>
              <a:schemeClr val="tx1"/>
            </a:solidFill>
            <a:miter lim="800000"/>
            <a:headEnd/>
            <a:tailEnd/>
          </a:ln>
          <a:effectLst>
            <a:outerShdw dist="127000"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106788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Patterns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16FFDEB-DD00-46A2-87B9-90688E82221D}" type="slidenum">
              <a:rPr lang="en-US" smtClean="0"/>
              <a:pPr/>
              <a:t>71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
            <a:ext cx="5262562" cy="5788088"/>
          </a:xfrm>
          <a:prstGeom prst="rect">
            <a:avLst/>
          </a:prstGeom>
          <a:noFill/>
          <a:ln w="9525">
            <a:solidFill>
              <a:schemeClr val="tx1"/>
            </a:solidFill>
            <a:miter lim="800000"/>
            <a:headEnd/>
            <a:tailEnd/>
          </a:ln>
          <a:effectLst>
            <a:outerShdw dist="127000"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31" y="2812249"/>
            <a:ext cx="8411469" cy="2064551"/>
          </a:xfrm>
          <a:prstGeom prst="rect">
            <a:avLst/>
          </a:prstGeom>
          <a:noFill/>
          <a:ln w="9525">
            <a:solidFill>
              <a:schemeClr val="tx1"/>
            </a:solidFill>
            <a:miter lim="800000"/>
            <a:headEnd/>
            <a:tailEnd/>
          </a:ln>
          <a:effectLst>
            <a:outerShdw dist="127000" dir="2700000" algn="ctr" rotWithShape="0">
              <a:schemeClr val="bg2">
                <a:alpha val="67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915339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Networks</a:t>
            </a:r>
            <a:endParaRPr lang="en-US" dirty="0"/>
          </a:p>
        </p:txBody>
      </p:sp>
      <p:sp>
        <p:nvSpPr>
          <p:cNvPr id="3" name="Content Placeholder 2"/>
          <p:cNvSpPr>
            <a:spLocks noGrp="1"/>
          </p:cNvSpPr>
          <p:nvPr>
            <p:ph idx="1"/>
          </p:nvPr>
        </p:nvSpPr>
        <p:spPr/>
        <p:txBody>
          <a:bodyPr>
            <a:normAutofit/>
          </a:bodyPr>
          <a:lstStyle/>
          <a:p>
            <a:r>
              <a:rPr lang="en-US" sz="2800" dirty="0" smtClean="0"/>
              <a:t>Maintain real-time databases</a:t>
            </a:r>
          </a:p>
          <a:p>
            <a:endParaRPr lang="en-US" sz="2800" dirty="0" smtClean="0"/>
          </a:p>
          <a:p>
            <a:r>
              <a:rPr lang="en-US" sz="2800" dirty="0"/>
              <a:t>S</a:t>
            </a:r>
            <a:r>
              <a:rPr lang="en-US" sz="2800" dirty="0" smtClean="0"/>
              <a:t>pecialized forms exist</a:t>
            </a:r>
          </a:p>
          <a:p>
            <a:pPr lvl="1"/>
            <a:r>
              <a:rPr lang="en-US" sz="2400" dirty="0" smtClean="0"/>
              <a:t>E.g., weather, air traffic control, traffic loops, SOSUS, electric power distribution (SCADA, Smart Grid, AMI)</a:t>
            </a:r>
          </a:p>
          <a:p>
            <a:pPr lvl="1"/>
            <a:endParaRPr lang="en-US" sz="2400" dirty="0" smtClean="0"/>
          </a:p>
          <a:p>
            <a:r>
              <a:rPr lang="en-US" sz="2800" dirty="0" smtClean="0"/>
              <a:t>Very difficult and expensive to implement; very custom functionality</a:t>
            </a:r>
            <a:endParaRPr lang="en-US" sz="28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72</a:t>
            </a:fld>
            <a:endParaRPr lang="en-US"/>
          </a:p>
        </p:txBody>
      </p:sp>
    </p:spTree>
    <p:extLst>
      <p:ext uri="{BB962C8B-B14F-4D97-AF65-F5344CB8AC3E}">
        <p14:creationId xmlns:p14="http://schemas.microsoft.com/office/powerpoint/2010/main" val="119490152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http://ecx.images-amazon.com/images/I/61DFWIigxjL._SS4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91000"/>
            <a:ext cx="2572800" cy="2572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Visualization</a:t>
            </a:r>
            <a:endParaRPr lang="en-US" dirty="0"/>
          </a:p>
        </p:txBody>
      </p:sp>
      <p:sp>
        <p:nvSpPr>
          <p:cNvPr id="3" name="Content Placeholder 2"/>
          <p:cNvSpPr>
            <a:spLocks noGrp="1"/>
          </p:cNvSpPr>
          <p:nvPr>
            <p:ph idx="1"/>
          </p:nvPr>
        </p:nvSpPr>
        <p:spPr/>
        <p:txBody>
          <a:bodyPr>
            <a:normAutofit/>
          </a:bodyPr>
          <a:lstStyle/>
          <a:p>
            <a:r>
              <a:rPr lang="en-US" sz="2800" dirty="0" smtClean="0"/>
              <a:t>Non-spatial data visualization challenging</a:t>
            </a:r>
          </a:p>
          <a:p>
            <a:pPr lvl="1"/>
            <a:r>
              <a:rPr lang="en-US" sz="2400" dirty="0" smtClean="0"/>
              <a:t>Social networks, telco circuits</a:t>
            </a:r>
          </a:p>
          <a:p>
            <a:pPr lvl="1"/>
            <a:endParaRPr lang="en-US" sz="2400" dirty="0"/>
          </a:p>
          <a:p>
            <a:pPr lvl="1"/>
            <a:r>
              <a:rPr lang="en-US" sz="2400" dirty="0" smtClean="0"/>
              <a:t>Derived geometry based upon containment</a:t>
            </a:r>
          </a:p>
          <a:p>
            <a:pPr lvl="1"/>
            <a:r>
              <a:rPr lang="en-US" sz="2400" dirty="0" smtClean="0"/>
              <a:t>Schematic representations</a:t>
            </a:r>
          </a:p>
          <a:p>
            <a:pPr lvl="1"/>
            <a:endParaRPr lang="en-US" sz="2400" dirty="0"/>
          </a:p>
          <a:p>
            <a:r>
              <a:rPr lang="en-US" sz="2800" dirty="0" smtClean="0"/>
              <a:t>Manuel Lima’s </a:t>
            </a:r>
            <a:r>
              <a:rPr lang="en-US" sz="2800" b="1" i="1" dirty="0" smtClean="0"/>
              <a:t>Visual Complexity</a:t>
            </a:r>
            <a:r>
              <a:rPr lang="en-US" sz="2800" dirty="0" smtClean="0"/>
              <a:t> is </a:t>
            </a:r>
            <a:br>
              <a:rPr lang="en-US" sz="2800" dirty="0" smtClean="0"/>
            </a:br>
            <a:r>
              <a:rPr lang="en-US" sz="2800" dirty="0" smtClean="0"/>
              <a:t>today’s </a:t>
            </a:r>
            <a:r>
              <a:rPr lang="en-US" sz="2800" dirty="0" err="1" smtClean="0"/>
              <a:t>Tufte</a:t>
            </a:r>
            <a:r>
              <a:rPr lang="en-US" sz="2800" dirty="0" smtClean="0"/>
              <a:t> for non-spatial visualization</a:t>
            </a:r>
          </a:p>
        </p:txBody>
      </p:sp>
      <p:sp>
        <p:nvSpPr>
          <p:cNvPr id="4" name="Slide Number Placeholder 3"/>
          <p:cNvSpPr>
            <a:spLocks noGrp="1"/>
          </p:cNvSpPr>
          <p:nvPr>
            <p:ph type="sldNum" sz="quarter" idx="12"/>
          </p:nvPr>
        </p:nvSpPr>
        <p:spPr/>
        <p:txBody>
          <a:bodyPr/>
          <a:lstStyle/>
          <a:p>
            <a:fld id="{016FFDEB-DD00-46A2-87B9-90688E82221D}" type="slidenum">
              <a:rPr lang="en-US" smtClean="0"/>
              <a:pPr/>
              <a:t>73</a:t>
            </a:fld>
            <a:endParaRPr lang="en-US"/>
          </a:p>
        </p:txBody>
      </p:sp>
    </p:spTree>
    <p:extLst>
      <p:ext uri="{BB962C8B-B14F-4D97-AF65-F5344CB8AC3E}">
        <p14:creationId xmlns:p14="http://schemas.microsoft.com/office/powerpoint/2010/main" val="281344207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Procedural definitions</a:t>
            </a:r>
          </a:p>
          <a:p>
            <a:pPr lvl="1"/>
            <a:r>
              <a:rPr lang="en-US" sz="2400" dirty="0" smtClean="0"/>
              <a:t>Polynomial with coefficients describing 3D solids</a:t>
            </a:r>
          </a:p>
          <a:p>
            <a:pPr lvl="2"/>
            <a:r>
              <a:rPr lang="en-US" sz="2000" dirty="0" err="1" smtClean="0"/>
              <a:t>ParallelGeometry</a:t>
            </a:r>
            <a:r>
              <a:rPr lang="en-US" sz="2000" dirty="0"/>
              <a:t> </a:t>
            </a:r>
            <a:r>
              <a:rPr lang="en-US" sz="2000" dirty="0" smtClean="0"/>
              <a:t>(Quebec)</a:t>
            </a:r>
          </a:p>
          <a:p>
            <a:pPr lvl="1"/>
            <a:r>
              <a:rPr lang="en-US" sz="2400" dirty="0" smtClean="0"/>
              <a:t>Procedural descriptions of houses and buildings</a:t>
            </a:r>
          </a:p>
          <a:p>
            <a:pPr lvl="1"/>
            <a:endParaRPr lang="en-US" sz="2400" dirty="0"/>
          </a:p>
          <a:p>
            <a:pPr marL="457200" lvl="1" indent="0">
              <a:buNone/>
            </a:pPr>
            <a:r>
              <a:rPr lang="en-US" sz="2400" dirty="0" smtClean="0">
                <a:solidFill>
                  <a:schemeClr val="accent2"/>
                </a:solidFill>
              </a:rPr>
              <a:t>&lt;</a:t>
            </a:r>
            <a:r>
              <a:rPr lang="en-US" sz="2400" dirty="0" err="1" smtClean="0">
                <a:solidFill>
                  <a:schemeClr val="accent2"/>
                </a:solidFill>
              </a:rPr>
              <a:t>CityEngine</a:t>
            </a:r>
            <a:r>
              <a:rPr lang="en-US" sz="2400" dirty="0" smtClean="0">
                <a:solidFill>
                  <a:schemeClr val="accent2"/>
                </a:solidFill>
              </a:rPr>
              <a:t> video&gt;</a:t>
            </a:r>
          </a:p>
        </p:txBody>
      </p:sp>
      <p:sp>
        <p:nvSpPr>
          <p:cNvPr id="4" name="Slide Number Placeholder 3"/>
          <p:cNvSpPr>
            <a:spLocks noGrp="1"/>
          </p:cNvSpPr>
          <p:nvPr>
            <p:ph type="sldNum" sz="quarter" idx="12"/>
          </p:nvPr>
        </p:nvSpPr>
        <p:spPr/>
        <p:txBody>
          <a:bodyPr/>
          <a:lstStyle/>
          <a:p>
            <a:fld id="{016FFDEB-DD00-46A2-87B9-90688E82221D}" type="slidenum">
              <a:rPr lang="en-US" smtClean="0"/>
              <a:pPr/>
              <a:t>74</a:t>
            </a:fld>
            <a:endParaRPr lang="en-US"/>
          </a:p>
        </p:txBody>
      </p:sp>
    </p:spTree>
    <p:extLst>
      <p:ext uri="{BB962C8B-B14F-4D97-AF65-F5344CB8AC3E}">
        <p14:creationId xmlns:p14="http://schemas.microsoft.com/office/powerpoint/2010/main" val="179808287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endParaRPr lang="en-US" smtClean="0"/>
          </a:p>
        </p:txBody>
      </p:sp>
      <p:sp>
        <p:nvSpPr>
          <p:cNvPr id="3" name="Text Placeholder 2"/>
          <p:cNvSpPr>
            <a:spLocks noGrp="1"/>
          </p:cNvSpPr>
          <p:nvPr>
            <p:ph type="body" sz="quarter" idx="14"/>
          </p:nvPr>
        </p:nvSpPr>
        <p:spPr>
          <a:xfrm>
            <a:off x="1270000" y="1947863"/>
            <a:ext cx="6610350" cy="3886200"/>
          </a:xfrm>
        </p:spPr>
        <p:txBody>
          <a:bodyPr/>
          <a:lstStyle/>
          <a:p>
            <a:pPr>
              <a:defRPr/>
            </a:pPr>
            <a:endParaRPr lang="en-US">
              <a:ea typeface="+mn-ea"/>
            </a:endParaRPr>
          </a:p>
        </p:txBody>
      </p:sp>
      <p:pic>
        <p:nvPicPr>
          <p:cNvPr id="440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1488"/>
            <a:ext cx="9139238" cy="732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457200" y="5333999"/>
            <a:ext cx="3733800" cy="1143001"/>
          </a:xfrm>
          <a:prstGeom prst="rect">
            <a:avLst/>
          </a:prstGeom>
          <a:solidFill>
            <a:schemeClr val="bg1">
              <a:lumMod val="65000"/>
              <a:alpha val="4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dirty="0" smtClean="0">
                <a:solidFill>
                  <a:schemeClr val="bg1"/>
                </a:solidFill>
              </a:rPr>
              <a:t>Dynamic GIS  </a:t>
            </a:r>
          </a:p>
        </p:txBody>
      </p:sp>
    </p:spTree>
    <p:extLst>
      <p:ext uri="{BB962C8B-B14F-4D97-AF65-F5344CB8AC3E}">
        <p14:creationId xmlns:p14="http://schemas.microsoft.com/office/powerpoint/2010/main" val="6777220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Dynamic GIS</a:t>
            </a:r>
            <a:endParaRPr lang="en-US" dirty="0"/>
          </a:p>
        </p:txBody>
      </p:sp>
      <p:sp>
        <p:nvSpPr>
          <p:cNvPr id="5" name="Content Placeholder 4"/>
          <p:cNvSpPr>
            <a:spLocks noGrp="1"/>
          </p:cNvSpPr>
          <p:nvPr>
            <p:ph idx="1"/>
          </p:nvPr>
        </p:nvSpPr>
        <p:spPr/>
        <p:txBody>
          <a:bodyPr>
            <a:normAutofit/>
          </a:bodyPr>
          <a:lstStyle/>
          <a:p>
            <a:r>
              <a:rPr lang="en-US" sz="2800" dirty="0"/>
              <a:t>M</a:t>
            </a:r>
            <a:r>
              <a:rPr lang="en-US" sz="2800" dirty="0" smtClean="0"/>
              <a:t>anaging dynamic knowledge</a:t>
            </a:r>
          </a:p>
          <a:p>
            <a:pPr lvl="1"/>
            <a:r>
              <a:rPr lang="en-US" sz="2400" dirty="0" smtClean="0"/>
              <a:t>Most </a:t>
            </a:r>
            <a:r>
              <a:rPr lang="en-US" sz="2400" dirty="0"/>
              <a:t>observations are about a point or a line or a polygon, not </a:t>
            </a:r>
            <a:r>
              <a:rPr lang="en-US" sz="2400" dirty="0" smtClean="0"/>
              <a:t>their </a:t>
            </a:r>
            <a:r>
              <a:rPr lang="en-US" sz="2400" dirty="0"/>
              <a:t>interaction with other points, lines, and </a:t>
            </a:r>
            <a:r>
              <a:rPr lang="en-US" sz="2400" dirty="0" smtClean="0"/>
              <a:t>polygons</a:t>
            </a:r>
          </a:p>
          <a:p>
            <a:pPr lvl="1"/>
            <a:r>
              <a:rPr lang="en-US" sz="2400" dirty="0" smtClean="0"/>
              <a:t>Pairs </a:t>
            </a:r>
            <a:r>
              <a:rPr lang="en-US" sz="2400" dirty="0"/>
              <a:t>of places and the dynamics that happen between </a:t>
            </a:r>
            <a:r>
              <a:rPr lang="en-US" sz="2400" dirty="0" smtClean="0"/>
              <a:t>them</a:t>
            </a:r>
          </a:p>
          <a:p>
            <a:pPr lvl="1"/>
            <a:r>
              <a:rPr lang="en-US" sz="2400" dirty="0" smtClean="0"/>
              <a:t>Related to </a:t>
            </a:r>
            <a:r>
              <a:rPr lang="en-US" sz="2400" dirty="0"/>
              <a:t>social </a:t>
            </a:r>
            <a:r>
              <a:rPr lang="en-US" sz="2400" dirty="0" smtClean="0"/>
              <a:t/>
            </a:r>
            <a:br>
              <a:rPr lang="en-US" sz="2400" dirty="0" smtClean="0"/>
            </a:br>
            <a:r>
              <a:rPr lang="en-US" sz="2400" dirty="0" smtClean="0"/>
              <a:t>networking problems </a:t>
            </a:r>
            <a:endParaRPr lang="en-US" sz="2400" dirty="0"/>
          </a:p>
        </p:txBody>
      </p:sp>
      <p:sp>
        <p:nvSpPr>
          <p:cNvPr id="6" name="Slide Number Placeholder 5"/>
          <p:cNvSpPr>
            <a:spLocks noGrp="1"/>
          </p:cNvSpPr>
          <p:nvPr>
            <p:ph type="sldNum" sz="quarter" idx="12"/>
          </p:nvPr>
        </p:nvSpPr>
        <p:spPr/>
        <p:txBody>
          <a:bodyPr/>
          <a:lstStyle/>
          <a:p>
            <a:fld id="{016FFDEB-DD00-46A2-87B9-90688E82221D}" type="slidenum">
              <a:rPr lang="en-US" smtClean="0"/>
              <a:pPr/>
              <a:t>76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3516868"/>
            <a:ext cx="2057400" cy="315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science.ucsb.edu/files/images/goodchil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16869"/>
            <a:ext cx="2096208"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01" y="6336268"/>
            <a:ext cx="4190999" cy="369332"/>
          </a:xfrm>
          <a:prstGeom prst="rect">
            <a:avLst/>
          </a:prstGeom>
          <a:solidFill>
            <a:schemeClr val="bg1"/>
          </a:solidFill>
        </p:spPr>
        <p:txBody>
          <a:bodyPr wrap="square" rtlCol="0">
            <a:spAutoFit/>
          </a:bodyPr>
          <a:lstStyle/>
          <a:p>
            <a:r>
              <a:rPr lang="en-US" dirty="0" smtClean="0"/>
              <a:t>    Dangermond		</a:t>
            </a:r>
            <a:r>
              <a:rPr lang="en-US" dirty="0" err="1" smtClean="0"/>
              <a:t>Goodchild</a:t>
            </a:r>
            <a:endParaRPr lang="en-US" dirty="0"/>
          </a:p>
        </p:txBody>
      </p:sp>
    </p:spTree>
    <p:extLst>
      <p:ext uri="{BB962C8B-B14F-4D97-AF65-F5344CB8AC3E}">
        <p14:creationId xmlns:p14="http://schemas.microsoft.com/office/powerpoint/2010/main" val="302625378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Dynamic GIS</a:t>
            </a:r>
            <a:endParaRPr lang="en-US" dirty="0"/>
          </a:p>
        </p:txBody>
      </p:sp>
      <p:sp>
        <p:nvSpPr>
          <p:cNvPr id="5" name="Content Placeholder 4"/>
          <p:cNvSpPr>
            <a:spLocks noGrp="1"/>
          </p:cNvSpPr>
          <p:nvPr>
            <p:ph idx="1"/>
          </p:nvPr>
        </p:nvSpPr>
        <p:spPr>
          <a:xfrm>
            <a:off x="457200" y="1600200"/>
            <a:ext cx="8229600" cy="4953000"/>
          </a:xfrm>
        </p:spPr>
        <p:txBody>
          <a:bodyPr>
            <a:normAutofit/>
          </a:bodyPr>
          <a:lstStyle/>
          <a:p>
            <a:r>
              <a:rPr lang="en-US" sz="2800" dirty="0" smtClean="0"/>
              <a:t>“Pairs </a:t>
            </a:r>
            <a:r>
              <a:rPr lang="en-US" sz="2800" dirty="0"/>
              <a:t>of places" </a:t>
            </a:r>
            <a:r>
              <a:rPr lang="en-US" sz="2800" dirty="0" smtClean="0"/>
              <a:t>involves:</a:t>
            </a:r>
            <a:endParaRPr lang="en-US" sz="2800" dirty="0"/>
          </a:p>
          <a:p>
            <a:pPr lvl="1"/>
            <a:r>
              <a:rPr lang="en-US" sz="2400" dirty="0" smtClean="0"/>
              <a:t>Proximity </a:t>
            </a:r>
            <a:r>
              <a:rPr lang="en-US" sz="2400" dirty="0"/>
              <a:t>and flows</a:t>
            </a:r>
          </a:p>
          <a:p>
            <a:pPr lvl="1"/>
            <a:r>
              <a:rPr lang="en-US" sz="2400" dirty="0"/>
              <a:t>Interactions in time and </a:t>
            </a:r>
            <a:r>
              <a:rPr lang="en-US" sz="2400" dirty="0" smtClean="0"/>
              <a:t>space – e.g., migrations</a:t>
            </a:r>
            <a:endParaRPr lang="en-US" sz="2400" dirty="0"/>
          </a:p>
          <a:p>
            <a:pPr lvl="1"/>
            <a:r>
              <a:rPr lang="en-US" sz="2400" dirty="0"/>
              <a:t>Display of complex interactions like communications that occur in a social </a:t>
            </a:r>
            <a:r>
              <a:rPr lang="en-US" sz="2400" dirty="0" smtClean="0"/>
              <a:t>network</a:t>
            </a:r>
          </a:p>
          <a:p>
            <a:pPr lvl="2"/>
            <a:r>
              <a:rPr lang="en-US" sz="2000" dirty="0" smtClean="0"/>
              <a:t>“Pairs </a:t>
            </a:r>
            <a:r>
              <a:rPr lang="en-US" sz="2000" dirty="0"/>
              <a:t>of classes" and their interactions and the ability to link facts at a point to other </a:t>
            </a:r>
            <a:r>
              <a:rPr lang="en-US" sz="2000" dirty="0" smtClean="0"/>
              <a:t>facts</a:t>
            </a:r>
          </a:p>
          <a:p>
            <a:pPr lvl="2"/>
            <a:r>
              <a:rPr lang="en-US" sz="2000" dirty="0" smtClean="0"/>
              <a:t>What's </a:t>
            </a:r>
            <a:r>
              <a:rPr lang="en-US" sz="2000" dirty="0"/>
              <a:t>happening at one location is related to what's happening at other points, both in the </a:t>
            </a:r>
            <a:r>
              <a:rPr lang="en-US" sz="2000" dirty="0" smtClean="0"/>
              <a:t>spatial </a:t>
            </a:r>
            <a:r>
              <a:rPr lang="en-US" sz="2000" dirty="0"/>
              <a:t>and </a:t>
            </a:r>
            <a:r>
              <a:rPr lang="en-US" sz="2000" dirty="0" smtClean="0"/>
              <a:t>temporal dimensions</a:t>
            </a:r>
            <a:endParaRPr lang="en-US" sz="2000" dirty="0"/>
          </a:p>
        </p:txBody>
      </p:sp>
      <p:sp>
        <p:nvSpPr>
          <p:cNvPr id="2" name="Slide Number Placeholder 1"/>
          <p:cNvSpPr>
            <a:spLocks noGrp="1"/>
          </p:cNvSpPr>
          <p:nvPr>
            <p:ph type="sldNum" sz="quarter" idx="12"/>
          </p:nvPr>
        </p:nvSpPr>
        <p:spPr/>
        <p:txBody>
          <a:bodyPr/>
          <a:lstStyle/>
          <a:p>
            <a:fld id="{016FFDEB-DD00-46A2-87B9-90688E82221D}" type="slidenum">
              <a:rPr lang="en-US" smtClean="0"/>
              <a:pPr/>
              <a:t>77</a:t>
            </a:fld>
            <a:endParaRPr lang="en-US"/>
          </a:p>
        </p:txBody>
      </p:sp>
    </p:spTree>
    <p:extLst>
      <p:ext uri="{BB962C8B-B14F-4D97-AF65-F5344CB8AC3E}">
        <p14:creationId xmlns:p14="http://schemas.microsoft.com/office/powerpoint/2010/main" val="67866188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GIS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Need </a:t>
            </a:r>
            <a:r>
              <a:rPr lang="en-US" sz="2800" dirty="0"/>
              <a:t>to look at </a:t>
            </a:r>
            <a:r>
              <a:rPr lang="en-US" sz="2800" dirty="0" err="1" smtClean="0"/>
              <a:t>spatio</a:t>
            </a:r>
            <a:r>
              <a:rPr lang="en-US" sz="2800" dirty="0" smtClean="0"/>
              <a:t>-temporal </a:t>
            </a:r>
            <a:r>
              <a:rPr lang="en-US" sz="2800" dirty="0"/>
              <a:t>patterns and infer something about the processes that are going </a:t>
            </a:r>
            <a:r>
              <a:rPr lang="en-US" sz="2800" dirty="0" smtClean="0"/>
              <a:t>on</a:t>
            </a:r>
          </a:p>
          <a:p>
            <a:pPr lvl="1"/>
            <a:r>
              <a:rPr lang="en-US" sz="2400" dirty="0" smtClean="0"/>
              <a:t>Can </a:t>
            </a:r>
            <a:r>
              <a:rPr lang="en-US" sz="2400" dirty="0"/>
              <a:t>be done best visually with maps, where things like footprints lead to inferences about a </a:t>
            </a:r>
            <a:r>
              <a:rPr lang="en-US" sz="2400" dirty="0" smtClean="0"/>
              <a:t>pattern</a:t>
            </a:r>
          </a:p>
          <a:p>
            <a:pPr lvl="1"/>
            <a:r>
              <a:rPr lang="en-US" sz="2400" dirty="0" smtClean="0"/>
              <a:t>E.g., flash mobs, flocking, </a:t>
            </a:r>
            <a:r>
              <a:rPr lang="en-US" sz="2400" dirty="0" err="1" smtClean="0"/>
              <a:t>cotravelor</a:t>
            </a:r>
            <a:r>
              <a:rPr lang="en-US" sz="2400" dirty="0" smtClean="0"/>
              <a:t>, etc.</a:t>
            </a:r>
          </a:p>
          <a:p>
            <a:pPr lvl="1"/>
            <a:endParaRPr lang="en-US" sz="2400" dirty="0"/>
          </a:p>
          <a:p>
            <a:r>
              <a:rPr lang="en-US" sz="2800" dirty="0"/>
              <a:t>Over time, we've attempted to build these kinds of relationships like point and polygon, polygon overlay, and other geometric static relationships and </a:t>
            </a:r>
            <a:r>
              <a:rPr lang="en-US" sz="2800" dirty="0" smtClean="0"/>
              <a:t>space</a:t>
            </a:r>
          </a:p>
        </p:txBody>
      </p:sp>
      <p:sp>
        <p:nvSpPr>
          <p:cNvPr id="4" name="Slide Number Placeholder 3"/>
          <p:cNvSpPr>
            <a:spLocks noGrp="1"/>
          </p:cNvSpPr>
          <p:nvPr>
            <p:ph type="sldNum" sz="quarter" idx="12"/>
          </p:nvPr>
        </p:nvSpPr>
        <p:spPr/>
        <p:txBody>
          <a:bodyPr/>
          <a:lstStyle/>
          <a:p>
            <a:fld id="{016FFDEB-DD00-46A2-87B9-90688E82221D}" type="slidenum">
              <a:rPr lang="en-US" smtClean="0"/>
              <a:pPr/>
              <a:t>78</a:t>
            </a:fld>
            <a:endParaRPr lang="en-US"/>
          </a:p>
        </p:txBody>
      </p:sp>
    </p:spTree>
    <p:extLst>
      <p:ext uri="{BB962C8B-B14F-4D97-AF65-F5344CB8AC3E}">
        <p14:creationId xmlns:p14="http://schemas.microsoft.com/office/powerpoint/2010/main" val="336821797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GIS</a:t>
            </a:r>
            <a:endParaRPr lang="en-US" dirty="0"/>
          </a:p>
        </p:txBody>
      </p:sp>
      <p:sp>
        <p:nvSpPr>
          <p:cNvPr id="3" name="Content Placeholder 2"/>
          <p:cNvSpPr>
            <a:spLocks noGrp="1"/>
          </p:cNvSpPr>
          <p:nvPr>
            <p:ph idx="1"/>
          </p:nvPr>
        </p:nvSpPr>
        <p:spPr/>
        <p:txBody>
          <a:bodyPr>
            <a:normAutofit/>
          </a:bodyPr>
          <a:lstStyle/>
          <a:p>
            <a:r>
              <a:rPr lang="en-US" sz="2800" dirty="0" smtClean="0"/>
              <a:t>We </a:t>
            </a:r>
            <a:r>
              <a:rPr lang="en-US" sz="2800" dirty="0"/>
              <a:t>have not invented ways to look at spatial interaction, using pairs of things in time like how many phone calls are being made between multiple cars moving in time and </a:t>
            </a:r>
            <a:r>
              <a:rPr lang="en-US" sz="2800" dirty="0" smtClean="0"/>
              <a:t>space</a:t>
            </a:r>
          </a:p>
          <a:p>
            <a:pPr lvl="1"/>
            <a:r>
              <a:rPr lang="en-US" sz="2400" dirty="0" smtClean="0"/>
              <a:t>This </a:t>
            </a:r>
            <a:r>
              <a:rPr lang="en-US" sz="2400" dirty="0"/>
              <a:t>is basically what people are after today when they're wanting to analyze social networks and community interactions … </a:t>
            </a:r>
            <a:endParaRPr lang="en-US" sz="2400" dirty="0" smtClean="0"/>
          </a:p>
          <a:p>
            <a:pPr lvl="1"/>
            <a:endParaRPr lang="en-US" sz="2400" dirty="0"/>
          </a:p>
          <a:p>
            <a:r>
              <a:rPr lang="en-US" sz="2800" dirty="0" smtClean="0"/>
              <a:t>A </a:t>
            </a:r>
            <a:r>
              <a:rPr lang="en-US" sz="2800" dirty="0"/>
              <a:t>new kind of </a:t>
            </a:r>
            <a:r>
              <a:rPr lang="en-US" sz="2800" dirty="0" smtClean="0"/>
              <a:t>GIS</a:t>
            </a:r>
            <a:endParaRPr lang="en-US" sz="28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79</a:t>
            </a:fld>
            <a:endParaRPr lang="en-US"/>
          </a:p>
        </p:txBody>
      </p:sp>
    </p:spTree>
    <p:extLst>
      <p:ext uri="{BB962C8B-B14F-4D97-AF65-F5344CB8AC3E}">
        <p14:creationId xmlns:p14="http://schemas.microsoft.com/office/powerpoint/2010/main" val="21660620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smtClean="0"/>
              <a:t>1958</a:t>
            </a:r>
          </a:p>
        </p:txBody>
      </p:sp>
      <p:sp>
        <p:nvSpPr>
          <p:cNvPr id="68612" name="Rectangle 3"/>
          <p:cNvSpPr>
            <a:spLocks noGrp="1" noChangeArrowheads="1"/>
          </p:cNvSpPr>
          <p:nvPr>
            <p:ph type="body" idx="1"/>
          </p:nvPr>
        </p:nvSpPr>
        <p:spPr>
          <a:xfrm>
            <a:off x="457200" y="1600200"/>
            <a:ext cx="8229600" cy="5105400"/>
          </a:xfrm>
        </p:spPr>
        <p:txBody>
          <a:bodyPr/>
          <a:lstStyle/>
          <a:p>
            <a:pPr eaLnBrk="1" hangingPunct="1"/>
            <a:r>
              <a:rPr lang="en-US" sz="2800" b="1" dirty="0" smtClean="0"/>
              <a:t>TERCOM</a:t>
            </a:r>
            <a:r>
              <a:rPr lang="en-US" sz="2800" dirty="0" smtClean="0"/>
              <a:t> (Terrain Contour Matching) </a:t>
            </a:r>
            <a:br>
              <a:rPr lang="en-US" sz="2800" dirty="0" smtClean="0"/>
            </a:br>
            <a:r>
              <a:rPr lang="en-US" sz="2800" dirty="0" smtClean="0"/>
              <a:t>development starts at the USAF’s </a:t>
            </a:r>
            <a:br>
              <a:rPr lang="en-US" sz="2800" dirty="0" smtClean="0"/>
            </a:br>
            <a:r>
              <a:rPr lang="en-US" sz="2800" dirty="0" smtClean="0"/>
              <a:t>Wright-Patterson AFB</a:t>
            </a:r>
          </a:p>
          <a:p>
            <a:pPr lvl="1" eaLnBrk="1" hangingPunct="1"/>
            <a:r>
              <a:rPr lang="en-US" sz="2400" dirty="0" smtClean="0"/>
              <a:t>Missile guidance system</a:t>
            </a:r>
          </a:p>
          <a:p>
            <a:pPr lvl="1" eaLnBrk="1" hangingPunct="1"/>
            <a:r>
              <a:rPr lang="en-US" sz="2400" dirty="0" smtClean="0"/>
              <a:t>Basic premise is any geographic location on Earth is uniquely identified by the vertical contours of the surrounding terrain</a:t>
            </a:r>
          </a:p>
          <a:p>
            <a:pPr lvl="1" eaLnBrk="1" hangingPunct="1"/>
            <a:r>
              <a:rPr lang="en-US" sz="2400" dirty="0" smtClean="0"/>
              <a:t>Reference contour data stored in guidance system computer</a:t>
            </a:r>
          </a:p>
          <a:p>
            <a:pPr lvl="1" eaLnBrk="1" hangingPunct="1"/>
            <a:r>
              <a:rPr lang="en-US" sz="2400" b="1" dirty="0" smtClean="0"/>
              <a:t>First digital terrain model</a:t>
            </a:r>
          </a:p>
          <a:p>
            <a:pPr lvl="1" eaLnBrk="1" hangingPunct="1"/>
            <a:r>
              <a:rPr lang="en-US" sz="2400" dirty="0" smtClean="0"/>
              <a:t>First used with </a:t>
            </a:r>
            <a:r>
              <a:rPr lang="en-US" sz="2400" b="1" dirty="0" smtClean="0"/>
              <a:t>SLAM (Project Pluto)</a:t>
            </a:r>
            <a:r>
              <a:rPr lang="en-US" sz="2400" dirty="0" smtClean="0"/>
              <a:t> – nuclear ramjet powered supersonic low altitude cruise missile</a:t>
            </a:r>
          </a:p>
        </p:txBody>
      </p:sp>
      <p:pic>
        <p:nvPicPr>
          <p:cNvPr id="68613" name="Picture 5" descr="The Flying Crowbar: SL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76200"/>
            <a:ext cx="2476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6"/>
          <p:cNvSpPr txBox="1">
            <a:spLocks noChangeArrowheads="1"/>
          </p:cNvSpPr>
          <p:nvPr/>
        </p:nvSpPr>
        <p:spPr bwMode="auto">
          <a:xfrm>
            <a:off x="6553200" y="2551113"/>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sz="2000">
                <a:latin typeface="Calibri" pitchFamily="34" charset="0"/>
              </a:rPr>
              <a:t>SLAM</a:t>
            </a:r>
          </a:p>
        </p:txBody>
      </p:sp>
      <p:sp>
        <p:nvSpPr>
          <p:cNvPr id="8" name="Slide Number Placeholder 5"/>
          <p:cNvSpPr>
            <a:spLocks noGrp="1"/>
          </p:cNvSpPr>
          <p:nvPr>
            <p:ph type="sldNum" sz="quarter" idx="12"/>
          </p:nvPr>
        </p:nvSpPr>
        <p:spPr>
          <a:xfrm>
            <a:off x="6781800" y="6356350"/>
            <a:ext cx="2133600" cy="365125"/>
          </a:xfrm>
        </p:spPr>
        <p:txBody>
          <a:bodyPr/>
          <a:lstStyle/>
          <a:p>
            <a:fld id="{016FFDEB-DD00-46A2-87B9-90688E82221D}" type="slidenum">
              <a:rPr lang="en-US" smtClean="0"/>
              <a:pPr/>
              <a:t>8</a:t>
            </a:fld>
            <a:endParaRPr lang="en-US"/>
          </a:p>
        </p:txBody>
      </p:sp>
    </p:spTree>
    <p:extLst>
      <p:ext uri="{BB962C8B-B14F-4D97-AF65-F5344CB8AC3E}">
        <p14:creationId xmlns:p14="http://schemas.microsoft.com/office/powerpoint/2010/main" val="170414076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GIS</a:t>
            </a:r>
            <a:endParaRPr lang="en-US" dirty="0"/>
          </a:p>
        </p:txBody>
      </p:sp>
      <p:sp>
        <p:nvSpPr>
          <p:cNvPr id="4" name="Content Placeholder 3"/>
          <p:cNvSpPr>
            <a:spLocks noGrp="1"/>
          </p:cNvSpPr>
          <p:nvPr>
            <p:ph idx="1"/>
          </p:nvPr>
        </p:nvSpPr>
        <p:spPr/>
        <p:txBody>
          <a:bodyPr>
            <a:normAutofit/>
          </a:bodyPr>
          <a:lstStyle/>
          <a:p>
            <a:r>
              <a:rPr lang="en-US" sz="2800" dirty="0"/>
              <a:t>Dynamic GIS is a paradigm for GIS that enables continuous processing of spatial information to deliver temporally relevant map and analysis outputs</a:t>
            </a:r>
          </a:p>
          <a:p>
            <a:pPr marL="0" indent="0">
              <a:buNone/>
            </a:pPr>
            <a:endParaRPr lang="en-US" sz="2800" dirty="0"/>
          </a:p>
        </p:txBody>
      </p:sp>
      <p:sp>
        <p:nvSpPr>
          <p:cNvPr id="5" name="Slide Number Placeholder 4"/>
          <p:cNvSpPr>
            <a:spLocks noGrp="1"/>
          </p:cNvSpPr>
          <p:nvPr>
            <p:ph type="sldNum" sz="quarter" idx="12"/>
          </p:nvPr>
        </p:nvSpPr>
        <p:spPr/>
        <p:txBody>
          <a:bodyPr/>
          <a:lstStyle/>
          <a:p>
            <a:fld id="{016FFDEB-DD00-46A2-87B9-90688E82221D}" type="slidenum">
              <a:rPr lang="en-US" smtClean="0"/>
              <a:pPr/>
              <a:t>80</a:t>
            </a:fld>
            <a:endParaRPr lang="en-US"/>
          </a:p>
        </p:txBody>
      </p:sp>
    </p:spTree>
    <p:extLst>
      <p:ext uri="{BB962C8B-B14F-4D97-AF65-F5344CB8AC3E}">
        <p14:creationId xmlns:p14="http://schemas.microsoft.com/office/powerpoint/2010/main" val="392805026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403600" y="1919288"/>
            <a:ext cx="4826000" cy="1006475"/>
          </a:xfrm>
        </p:spPr>
        <p:txBody>
          <a:bodyPr/>
          <a:lstStyle/>
          <a:p>
            <a:pPr eaLnBrk="1" hangingPunct="1"/>
            <a:endParaRPr lang="en-US" smtClean="0"/>
          </a:p>
        </p:txBody>
      </p:sp>
      <p:pic>
        <p:nvPicPr>
          <p:cNvPr id="55299" name="Picture 4" descr="C:\History of GIS\Computers\IBM Brochure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0"/>
            <a:ext cx="11091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457200" y="5029201"/>
            <a:ext cx="3733800" cy="1447800"/>
          </a:xfrm>
          <a:prstGeom prst="rect">
            <a:avLst/>
          </a:prstGeom>
          <a:solidFill>
            <a:schemeClr val="bg1">
              <a:lumMod val="65000"/>
              <a:alpha val="4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dirty="0" smtClean="0">
                <a:solidFill>
                  <a:schemeClr val="bg1"/>
                </a:solidFill>
              </a:rPr>
              <a:t>Final Observations</a:t>
            </a:r>
          </a:p>
        </p:txBody>
      </p:sp>
    </p:spTree>
    <p:extLst>
      <p:ext uri="{BB962C8B-B14F-4D97-AF65-F5344CB8AC3E}">
        <p14:creationId xmlns:p14="http://schemas.microsoft.com/office/powerpoint/2010/main" val="264710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Observations</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sz="2800" dirty="0" smtClean="0"/>
              <a:t>Focus on disruptive technology</a:t>
            </a:r>
          </a:p>
          <a:p>
            <a:pPr lvl="1"/>
            <a:r>
              <a:rPr lang="en-US" sz="2400" dirty="0" smtClean="0"/>
              <a:t>Too much delta (and epsilon) research</a:t>
            </a:r>
          </a:p>
          <a:p>
            <a:pPr lvl="2"/>
            <a:endParaRPr lang="en-US" sz="2000" dirty="0"/>
          </a:p>
          <a:p>
            <a:r>
              <a:rPr lang="en-US" sz="2800" dirty="0" smtClean="0"/>
              <a:t>Workflow based research</a:t>
            </a:r>
          </a:p>
          <a:p>
            <a:pPr lvl="1"/>
            <a:r>
              <a:rPr lang="en-US" sz="2400" dirty="0" smtClean="0"/>
              <a:t>Solve useful problems that you could explain to your mom</a:t>
            </a:r>
          </a:p>
          <a:p>
            <a:pPr lvl="1"/>
            <a:endParaRPr lang="en-US" sz="2400" dirty="0" smtClean="0"/>
          </a:p>
          <a:p>
            <a:r>
              <a:rPr lang="en-US" sz="2800" dirty="0" smtClean="0"/>
              <a:t>Don’t try to develop the grand unification theory</a:t>
            </a:r>
            <a:endParaRPr lang="en-US" sz="2800" dirty="0"/>
          </a:p>
          <a:p>
            <a:pPr lvl="1"/>
            <a:r>
              <a:rPr lang="en-US" sz="2400" dirty="0" smtClean="0"/>
              <a:t>E.g., procedural / rule-based construction of only buildings and roads, not everything</a:t>
            </a:r>
          </a:p>
        </p:txBody>
      </p:sp>
      <p:sp>
        <p:nvSpPr>
          <p:cNvPr id="4" name="Slide Number Placeholder 3"/>
          <p:cNvSpPr>
            <a:spLocks noGrp="1"/>
          </p:cNvSpPr>
          <p:nvPr>
            <p:ph type="sldNum" sz="quarter" idx="12"/>
          </p:nvPr>
        </p:nvSpPr>
        <p:spPr/>
        <p:txBody>
          <a:bodyPr/>
          <a:lstStyle/>
          <a:p>
            <a:fld id="{016FFDEB-DD00-46A2-87B9-90688E82221D}" type="slidenum">
              <a:rPr lang="en-US" smtClean="0"/>
              <a:pPr/>
              <a:t>82</a:t>
            </a:fld>
            <a:endParaRPr lang="en-US"/>
          </a:p>
        </p:txBody>
      </p:sp>
    </p:spTree>
    <p:extLst>
      <p:ext uri="{BB962C8B-B14F-4D97-AF65-F5344CB8AC3E}">
        <p14:creationId xmlns:p14="http://schemas.microsoft.com/office/powerpoint/2010/main" val="288218443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Observations</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r>
              <a:rPr lang="en-US" sz="2800" dirty="0" smtClean="0"/>
              <a:t>How can we take science and make it </a:t>
            </a:r>
            <a:r>
              <a:rPr lang="en-US" sz="2800" b="1" dirty="0" smtClean="0"/>
              <a:t>really easy</a:t>
            </a:r>
            <a:r>
              <a:rPr lang="en-US" sz="2800" dirty="0" smtClean="0"/>
              <a:t>?</a:t>
            </a:r>
          </a:p>
          <a:p>
            <a:pPr lvl="1"/>
            <a:r>
              <a:rPr lang="en-US" sz="2400" dirty="0" smtClean="0"/>
              <a:t>Universe </a:t>
            </a:r>
            <a:r>
              <a:rPr lang="en-US" sz="2400" dirty="0"/>
              <a:t>is changing; rise of the </a:t>
            </a:r>
            <a:r>
              <a:rPr lang="en-US" sz="2400" dirty="0" smtClean="0"/>
              <a:t>Neo-Geos</a:t>
            </a:r>
          </a:p>
          <a:p>
            <a:pPr lvl="1"/>
            <a:r>
              <a:rPr lang="en-US" sz="2400" dirty="0" smtClean="0"/>
              <a:t>Very difficult for everyone</a:t>
            </a:r>
          </a:p>
          <a:p>
            <a:pPr lvl="2"/>
            <a:endParaRPr lang="en-US" sz="2000" dirty="0" smtClean="0"/>
          </a:p>
          <a:p>
            <a:r>
              <a:rPr lang="en-US" sz="2800" dirty="0" smtClean="0"/>
              <a:t>How </a:t>
            </a:r>
            <a:r>
              <a:rPr lang="en-US" sz="2800" dirty="0"/>
              <a:t>can you make </a:t>
            </a:r>
            <a:r>
              <a:rPr lang="en-US" sz="2800" dirty="0" smtClean="0"/>
              <a:t>bad data </a:t>
            </a:r>
            <a:r>
              <a:rPr lang="en-US" sz="2800" dirty="0"/>
              <a:t>good</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83</a:t>
            </a:fld>
            <a:endParaRPr lang="en-US"/>
          </a:p>
        </p:txBody>
      </p:sp>
    </p:spTree>
    <p:extLst>
      <p:ext uri="{BB962C8B-B14F-4D97-AF65-F5344CB8AC3E}">
        <p14:creationId xmlns:p14="http://schemas.microsoft.com/office/powerpoint/2010/main" val="143946748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Observations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Inject some pragmatic engineering</a:t>
            </a:r>
          </a:p>
          <a:p>
            <a:pPr lvl="2"/>
            <a:endParaRPr lang="en-US" sz="2000" dirty="0" smtClean="0"/>
          </a:p>
          <a:p>
            <a:pPr lvl="1"/>
            <a:r>
              <a:rPr lang="en-US" sz="2400" dirty="0" smtClean="0"/>
              <a:t>Use </a:t>
            </a:r>
            <a:r>
              <a:rPr lang="en-US" sz="2400" b="1" dirty="0" smtClean="0"/>
              <a:t>real</a:t>
            </a:r>
            <a:r>
              <a:rPr lang="en-US" sz="2400" dirty="0" smtClean="0"/>
              <a:t> databases (open source/web-based/whatever)</a:t>
            </a:r>
          </a:p>
          <a:p>
            <a:pPr lvl="2"/>
            <a:endParaRPr lang="en-US" sz="2000" dirty="0"/>
          </a:p>
          <a:p>
            <a:pPr lvl="1"/>
            <a:r>
              <a:rPr lang="en-US" sz="2400" dirty="0" smtClean="0"/>
              <a:t>Simple scales, complex fails</a:t>
            </a:r>
          </a:p>
          <a:p>
            <a:pPr lvl="2"/>
            <a:endParaRPr lang="en-US" sz="2000" dirty="0" smtClean="0"/>
          </a:p>
          <a:p>
            <a:pPr lvl="1"/>
            <a:r>
              <a:rPr lang="en-US" sz="2400" dirty="0" err="1" smtClean="0"/>
              <a:t>Precompute</a:t>
            </a:r>
            <a:r>
              <a:rPr lang="en-US" sz="2400" dirty="0" smtClean="0"/>
              <a:t> as if your life depends upon it</a:t>
            </a:r>
            <a:endParaRPr lang="en-US" sz="2400" dirty="0"/>
          </a:p>
          <a:p>
            <a:pPr lvl="2"/>
            <a:r>
              <a:rPr lang="en-US" sz="2000" dirty="0" smtClean="0"/>
              <a:t>Significant </a:t>
            </a:r>
            <a:r>
              <a:rPr lang="en-US" sz="2000" dirty="0"/>
              <a:t>performance advantages may be gained if </a:t>
            </a:r>
            <a:r>
              <a:rPr lang="en-US" sz="2000" dirty="0" smtClean="0"/>
              <a:t>reasonable constraints </a:t>
            </a:r>
            <a:r>
              <a:rPr lang="en-US" sz="2000" dirty="0"/>
              <a:t>may be made</a:t>
            </a:r>
          </a:p>
          <a:p>
            <a:pPr lvl="2"/>
            <a:r>
              <a:rPr lang="en-US" sz="2000" dirty="0" smtClean="0"/>
              <a:t>Disk </a:t>
            </a:r>
            <a:r>
              <a:rPr lang="en-US" sz="2000" dirty="0"/>
              <a:t>space cheap, as is hardware running in </a:t>
            </a:r>
            <a:r>
              <a:rPr lang="en-US" sz="2000" dirty="0" smtClean="0"/>
              <a:t>background</a:t>
            </a:r>
            <a:endParaRPr lang="en-US" sz="2000" dirty="0"/>
          </a:p>
        </p:txBody>
      </p:sp>
      <p:sp>
        <p:nvSpPr>
          <p:cNvPr id="4" name="Slide Number Placeholder 3"/>
          <p:cNvSpPr>
            <a:spLocks noGrp="1"/>
          </p:cNvSpPr>
          <p:nvPr>
            <p:ph type="sldNum" sz="quarter" idx="12"/>
          </p:nvPr>
        </p:nvSpPr>
        <p:spPr/>
        <p:txBody>
          <a:bodyPr/>
          <a:lstStyle/>
          <a:p>
            <a:fld id="{016FFDEB-DD00-46A2-87B9-90688E82221D}" type="slidenum">
              <a:rPr lang="en-US" smtClean="0"/>
              <a:pPr/>
              <a:t>84</a:t>
            </a:fld>
            <a:endParaRPr lang="en-US"/>
          </a:p>
        </p:txBody>
      </p:sp>
    </p:spTree>
    <p:extLst>
      <p:ext uri="{BB962C8B-B14F-4D97-AF65-F5344CB8AC3E}">
        <p14:creationId xmlns:p14="http://schemas.microsoft.com/office/powerpoint/2010/main" val="375314356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441496"/>
            <a:ext cx="4419600" cy="1975009"/>
          </a:xfrm>
        </p:spPr>
      </p:pic>
    </p:spTree>
    <p:extLst>
      <p:ext uri="{BB962C8B-B14F-4D97-AF65-F5344CB8AC3E}">
        <p14:creationId xmlns:p14="http://schemas.microsoft.com/office/powerpoint/2010/main" val="189852947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16FFDEB-DD00-46A2-87B9-90688E82221D}" type="slidenum">
              <a:rPr lang="en-US" smtClean="0"/>
              <a:pPr/>
              <a:t>86</a:t>
            </a:fld>
            <a:endParaRPr lang="en-US"/>
          </a:p>
        </p:txBody>
      </p:sp>
      <p:pic>
        <p:nvPicPr>
          <p:cNvPr id="5" name="Picture 5" descr="?fh=2e56fded9959135a0a47dfd24460d9a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47737"/>
            <a:ext cx="3823572"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139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7" descr="Forest_Servic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6200"/>
            <a:ext cx="18367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title"/>
          </p:nvPr>
        </p:nvSpPr>
        <p:spPr/>
        <p:txBody>
          <a:bodyPr/>
          <a:lstStyle/>
          <a:p>
            <a:pPr eaLnBrk="1" hangingPunct="1">
              <a:defRPr/>
            </a:pPr>
            <a:r>
              <a:rPr lang="en-US" smtClean="0">
                <a:latin typeface="+mn-lt"/>
              </a:rPr>
              <a:t>1960</a:t>
            </a:r>
          </a:p>
        </p:txBody>
      </p:sp>
      <p:sp>
        <p:nvSpPr>
          <p:cNvPr id="80901" name="Rectangle 3"/>
          <p:cNvSpPr>
            <a:spLocks noGrp="1" noChangeArrowheads="1"/>
          </p:cNvSpPr>
          <p:nvPr>
            <p:ph type="body" idx="1"/>
          </p:nvPr>
        </p:nvSpPr>
        <p:spPr>
          <a:xfrm>
            <a:off x="457200" y="1600200"/>
            <a:ext cx="8229600" cy="5029200"/>
          </a:xfrm>
        </p:spPr>
        <p:txBody>
          <a:bodyPr/>
          <a:lstStyle/>
          <a:p>
            <a:pPr eaLnBrk="1" hangingPunct="1"/>
            <a:r>
              <a:rPr lang="en-US" sz="2800" smtClean="0"/>
              <a:t>Led by </a:t>
            </a:r>
            <a:r>
              <a:rPr lang="en-US" sz="2800" b="1" smtClean="0"/>
              <a:t>Robert Miller</a:t>
            </a:r>
            <a:r>
              <a:rPr lang="en-US" sz="2800" smtClean="0"/>
              <a:t>, the US Forest Service </a:t>
            </a:r>
            <a:br>
              <a:rPr lang="en-US" sz="2800" smtClean="0"/>
            </a:br>
            <a:r>
              <a:rPr lang="en-US" sz="2800" smtClean="0"/>
              <a:t>creates new</a:t>
            </a:r>
            <a:r>
              <a:rPr lang="en-US" sz="2800" b="1" smtClean="0"/>
              <a:t> forest inventory system</a:t>
            </a:r>
            <a:r>
              <a:rPr lang="en-US" sz="2800" smtClean="0"/>
              <a:t> using </a:t>
            </a:r>
            <a:br>
              <a:rPr lang="en-US" sz="2800" smtClean="0"/>
            </a:br>
            <a:r>
              <a:rPr lang="en-US" sz="2800" smtClean="0"/>
              <a:t>punch cards on the IBM 650 electronic tabulators</a:t>
            </a:r>
          </a:p>
          <a:p>
            <a:pPr lvl="1" eaLnBrk="1" hangingPunct="1"/>
            <a:r>
              <a:rPr lang="en-US" sz="2400" b="1" smtClean="0"/>
              <a:t>Considered major breakthrough in compiling data summaries – a true paradigm shift in processing field data</a:t>
            </a:r>
          </a:p>
          <a:p>
            <a:pPr lvl="1" eaLnBrk="1" hangingPunct="1"/>
            <a:r>
              <a:rPr lang="en-US" sz="2400" smtClean="0"/>
              <a:t>IBM 1620 moved USFS beyond tabulators; </a:t>
            </a:r>
            <a:br>
              <a:rPr lang="en-US" sz="2400" smtClean="0"/>
            </a:br>
            <a:r>
              <a:rPr lang="en-US" sz="2400" smtClean="0"/>
              <a:t>programmable in FORTRAN</a:t>
            </a:r>
          </a:p>
          <a:p>
            <a:pPr lvl="1" eaLnBrk="1" hangingPunct="1"/>
            <a:r>
              <a:rPr lang="en-US" sz="2400" smtClean="0"/>
              <a:t>Began hiring people to program (compile, </a:t>
            </a:r>
            <a:br>
              <a:rPr lang="en-US" sz="2400" smtClean="0"/>
            </a:br>
            <a:r>
              <a:rPr lang="en-US" sz="2400" smtClean="0"/>
              <a:t>edit, and analyze the data)</a:t>
            </a:r>
          </a:p>
        </p:txBody>
      </p:sp>
      <p:pic>
        <p:nvPicPr>
          <p:cNvPr id="80902" name="Picture 10" descr="The Fortran Automatic Coding System for the IBM 704 (October 15, 1956), the first Programmer's Reference Manual for Fortran">
            <a:hlinkClick r:id="rId4" tooltip="The Fortran Automatic Coding System for the IBM 704 (October 15, 1956), the first Programmer's Reference Manual for Fortra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114800"/>
            <a:ext cx="19764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8506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15136</TotalTime>
  <Words>5723</Words>
  <Application>Microsoft Macintosh PowerPoint</Application>
  <PresentationFormat>On-screen Show (4:3)</PresentationFormat>
  <Paragraphs>909</Paragraphs>
  <Slides>86</Slides>
  <Notes>28</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Underexplored Research Topics An Industry Perspective  Erik Hoel esri</vt:lpstr>
      <vt:lpstr>Agenda</vt:lpstr>
      <vt:lpstr>Early History</vt:lpstr>
      <vt:lpstr>1958</vt:lpstr>
      <vt:lpstr>The New Geography</vt:lpstr>
      <vt:lpstr>The New Geography</vt:lpstr>
      <vt:lpstr>The New Geography</vt:lpstr>
      <vt:lpstr>1958</vt:lpstr>
      <vt:lpstr>1960</vt:lpstr>
      <vt:lpstr>1962</vt:lpstr>
      <vt:lpstr>1963</vt:lpstr>
      <vt:lpstr>CGIS</vt:lpstr>
      <vt:lpstr>1963</vt:lpstr>
      <vt:lpstr>Horwood’s Short Laws</vt:lpstr>
      <vt:lpstr>Horwood’s Short Laws</vt:lpstr>
      <vt:lpstr>1964</vt:lpstr>
      <vt:lpstr>Harvard Lab</vt:lpstr>
      <vt:lpstr>Harvard Packages</vt:lpstr>
      <vt:lpstr>1970</vt:lpstr>
      <vt:lpstr>Big Data</vt:lpstr>
      <vt:lpstr>Big Data</vt:lpstr>
      <vt:lpstr>Big Data</vt:lpstr>
      <vt:lpstr>Big Data</vt:lpstr>
      <vt:lpstr>Big Data</vt:lpstr>
      <vt:lpstr>Big Data</vt:lpstr>
      <vt:lpstr>Big Data</vt:lpstr>
      <vt:lpstr>Move is to dynamic data, applying analytics to large volumes, reporting facts as available </vt:lpstr>
      <vt:lpstr>Big Data</vt:lpstr>
      <vt:lpstr>Temporal Anomalies</vt:lpstr>
      <vt:lpstr>Temporal  Anomalies</vt:lpstr>
      <vt:lpstr>Big Data</vt:lpstr>
      <vt:lpstr>Non-traditional Data</vt:lpstr>
      <vt:lpstr>Imagery and Video</vt:lpstr>
      <vt:lpstr>Imagery</vt:lpstr>
      <vt:lpstr>Reliable Feature Extraction</vt:lpstr>
      <vt:lpstr>PowerPoint Presentation</vt:lpstr>
      <vt:lpstr>Reliable Feature Extraction</vt:lpstr>
      <vt:lpstr>Object Recognition</vt:lpstr>
      <vt:lpstr>Object Recognition</vt:lpstr>
      <vt:lpstr>Object Recognition</vt:lpstr>
      <vt:lpstr>Full Motion Video</vt:lpstr>
      <vt:lpstr>Full Motion Video</vt:lpstr>
      <vt:lpstr>Compression</vt:lpstr>
      <vt:lpstr>Data Fusion</vt:lpstr>
      <vt:lpstr>Data Fusion</vt:lpstr>
      <vt:lpstr>Imagery</vt:lpstr>
      <vt:lpstr>Topology Editing</vt:lpstr>
      <vt:lpstr>Lidar</vt:lpstr>
      <vt:lpstr>Point Clouds</vt:lpstr>
      <vt:lpstr>3D</vt:lpstr>
      <vt:lpstr>3D</vt:lpstr>
      <vt:lpstr>1973</vt:lpstr>
      <vt:lpstr>Modeling Hierarchies</vt:lpstr>
      <vt:lpstr>Versioning</vt:lpstr>
      <vt:lpstr>Mobile Devices</vt:lpstr>
      <vt:lpstr>Mobile Devices</vt:lpstr>
      <vt:lpstr>Mobile Devices</vt:lpstr>
      <vt:lpstr>Mobile Devices</vt:lpstr>
      <vt:lpstr>Mobile Devices</vt:lpstr>
      <vt:lpstr>Mobile Devices</vt:lpstr>
      <vt:lpstr>Mobile Devices</vt:lpstr>
      <vt:lpstr>Data Model Design </vt:lpstr>
      <vt:lpstr>Geostreaming</vt:lpstr>
      <vt:lpstr>Geostreaming</vt:lpstr>
      <vt:lpstr>AIS Data</vt:lpstr>
      <vt:lpstr>Patterns</vt:lpstr>
      <vt:lpstr>Patterns</vt:lpstr>
      <vt:lpstr>Patterns</vt:lpstr>
      <vt:lpstr>Patterns</vt:lpstr>
      <vt:lpstr>Patterns</vt:lpstr>
      <vt:lpstr>Patterns</vt:lpstr>
      <vt:lpstr>Sensor Networks</vt:lpstr>
      <vt:lpstr>Visualization</vt:lpstr>
      <vt:lpstr>Procedural</vt:lpstr>
      <vt:lpstr>PowerPoint Presentation</vt:lpstr>
      <vt:lpstr>Dynamic GIS</vt:lpstr>
      <vt:lpstr>Dynamic GIS</vt:lpstr>
      <vt:lpstr>Dynamic GIS</vt:lpstr>
      <vt:lpstr>Dynamic GIS</vt:lpstr>
      <vt:lpstr>Dynamic GIS</vt:lpstr>
      <vt:lpstr>PowerPoint Presentation</vt:lpstr>
      <vt:lpstr>Final Observations</vt:lpstr>
      <vt:lpstr>Final Observations</vt:lpstr>
      <vt:lpstr>Final Observations</vt:lpstr>
      <vt:lpstr>PowerPoint Presentation</vt:lpstr>
      <vt:lpstr>PowerPoint Presentation</vt:lpstr>
    </vt:vector>
  </TitlesOfParts>
  <Company>ESRI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Hoel</dc:creator>
  <cp:lastModifiedBy>spatial</cp:lastModifiedBy>
  <cp:revision>124</cp:revision>
  <cp:lastPrinted>2011-08-22T16:19:15Z</cp:lastPrinted>
  <dcterms:created xsi:type="dcterms:W3CDTF">2011-08-12T19:00:28Z</dcterms:created>
  <dcterms:modified xsi:type="dcterms:W3CDTF">2011-08-29T23:34:49Z</dcterms:modified>
</cp:coreProperties>
</file>