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76" r:id="rId5"/>
    <p:sldId id="285" r:id="rId6"/>
    <p:sldId id="259" r:id="rId7"/>
    <p:sldId id="260" r:id="rId8"/>
    <p:sldId id="267" r:id="rId9"/>
    <p:sldId id="283" r:id="rId10"/>
    <p:sldId id="284" r:id="rId11"/>
    <p:sldId id="279" r:id="rId12"/>
    <p:sldId id="261" r:id="rId13"/>
    <p:sldId id="281" r:id="rId14"/>
    <p:sldId id="269" r:id="rId15"/>
    <p:sldId id="262" r:id="rId16"/>
    <p:sldId id="282" r:id="rId17"/>
    <p:sldId id="275" r:id="rId18"/>
    <p:sldId id="263" r:id="rId19"/>
    <p:sldId id="264" r:id="rId20"/>
    <p:sldId id="265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D3360-6161-42F6-B6C4-79E12680DF94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5D447-640D-4E67-8A98-C357E82CF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27075-574D-45EF-8BFE-A007E296630B}" type="datetime1">
              <a:rPr lang="en-US" smtClean="0"/>
              <a:pPr/>
              <a:t>8/24/2011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25444-417D-4810-B68B-C4944D1353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7DE6D-4397-49BD-BF7D-42B3D4173430}" type="datetime1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25444-417D-4810-B68B-C4944D135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88900-861F-40F9-B79C-A8DA5D6CA162}" type="datetime1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25444-417D-4810-B68B-C4944D135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DBDE9-14D5-41B2-835C-11691A5BBDC7}" type="datetime1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25444-417D-4810-B68B-C4944D135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95A43-A18F-467E-95CE-AA7F41ADC3FA}" type="datetime1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25444-417D-4810-B68B-C4944D1353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862648-61CA-4ECB-9E8D-437436DD47CC}" type="datetime1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25444-417D-4810-B68B-C4944D135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57800-6BB0-4D42-9F66-F95A1266D433}" type="datetime1">
              <a:rPr lang="en-US" smtClean="0"/>
              <a:pPr/>
              <a:t>8/24/2011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25444-417D-4810-B68B-C4944D1353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2C095-0B2E-4C8F-BD93-E7732DB1CD5A}" type="datetime1">
              <a:rPr lang="en-US" smtClean="0"/>
              <a:pPr/>
              <a:t>8/24/2011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25444-417D-4810-B68B-C4944D135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C331-0244-4170-8250-D1D4B6A7C290}" type="datetime1">
              <a:rPr lang="en-US" smtClean="0"/>
              <a:pPr/>
              <a:t>8/24/2011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25444-417D-4810-B68B-C4944D135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2ACF6-C114-4775-A4AD-614EED2FE277}" type="datetime1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25444-417D-4810-B68B-C4944D135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72D4A3B-A708-471E-9373-9809A6EA8C20}" type="datetime1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1425444-417D-4810-B68B-C4944D135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CD90C2-8278-49A6-8912-4A546DA9B11B}" type="datetime1">
              <a:rPr lang="en-US" smtClean="0"/>
              <a:pPr/>
              <a:t>8/24/2011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1425444-417D-4810-B68B-C4944D135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772400" cy="1975104"/>
          </a:xfrm>
        </p:spPr>
        <p:txBody>
          <a:bodyPr/>
          <a:lstStyle/>
          <a:p>
            <a:r>
              <a:rPr lang="en-US" dirty="0" smtClean="0"/>
              <a:t>Towards Reducing Taxicab Cruising Time Using </a:t>
            </a:r>
            <a:r>
              <a:rPr lang="en-US" dirty="0" err="1" smtClean="0"/>
              <a:t>Spatio</a:t>
            </a:r>
            <a:r>
              <a:rPr lang="en-US" dirty="0" smtClean="0"/>
              <a:t>-Temporal Profitability Maps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8077200" cy="3794760"/>
          </a:xfrm>
        </p:spPr>
        <p:txBody>
          <a:bodyPr anchor="t">
            <a:noAutofit/>
          </a:bodyPr>
          <a:lstStyle/>
          <a:p>
            <a:r>
              <a:rPr lang="en-US" sz="2800" dirty="0" smtClean="0"/>
              <a:t>Jason Powell, Yan Huang, </a:t>
            </a:r>
            <a:r>
              <a:rPr lang="en-US" sz="2800" dirty="0" err="1" smtClean="0"/>
              <a:t>Favyen</a:t>
            </a:r>
            <a:r>
              <a:rPr lang="en-US" sz="2800" dirty="0" smtClean="0"/>
              <a:t> </a:t>
            </a:r>
            <a:r>
              <a:rPr lang="en-US" sz="2800" dirty="0" err="1" smtClean="0"/>
              <a:t>Bastani</a:t>
            </a:r>
            <a:r>
              <a:rPr lang="en-US" sz="2800" dirty="0" smtClean="0"/>
              <a:t> and </a:t>
            </a:r>
            <a:r>
              <a:rPr lang="en-US" sz="2800" dirty="0" err="1" smtClean="0"/>
              <a:t>Minhe</a:t>
            </a:r>
            <a:r>
              <a:rPr lang="en-US" sz="2800" dirty="0" smtClean="0"/>
              <a:t> </a:t>
            </a:r>
            <a:r>
              <a:rPr lang="en-US" sz="2800" dirty="0" err="1" smtClean="0"/>
              <a:t>Ji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1" dirty="0" smtClean="0"/>
              <a:t>Department of Computer Science and Engineering</a:t>
            </a:r>
          </a:p>
          <a:p>
            <a:r>
              <a:rPr lang="en-US" sz="2800" b="1" dirty="0" smtClean="0"/>
              <a:t>University of North Texas</a:t>
            </a:r>
          </a:p>
          <a:p>
            <a:r>
              <a:rPr lang="en-US" sz="2800" b="1" dirty="0" smtClean="0"/>
              <a:t> 		And</a:t>
            </a:r>
          </a:p>
          <a:p>
            <a:r>
              <a:rPr lang="en-US" sz="2800" b="1" dirty="0" smtClean="0"/>
              <a:t>Department of Geography</a:t>
            </a:r>
          </a:p>
          <a:p>
            <a:r>
              <a:rPr lang="en-US" sz="2800" b="1" dirty="0" smtClean="0"/>
              <a:t>East China Normal University</a:t>
            </a:r>
            <a:endParaRPr lang="en-US" sz="2800" b="1" dirty="0"/>
          </a:p>
        </p:txBody>
      </p:sp>
      <p:pic>
        <p:nvPicPr>
          <p:cNvPr id="4" name="Picture 2" descr="C:\Users\JPo\Desktop\20101115_taxis-thumb-200x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498512"/>
            <a:ext cx="3124200" cy="20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STP Map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Delayed Experience Window (DEW)</a:t>
            </a:r>
          </a:p>
          <a:p>
            <a:pPr lvl="1"/>
            <a:r>
              <a:rPr lang="en-US" dirty="0" smtClean="0"/>
              <a:t>A window of historical data for a cell</a:t>
            </a:r>
          </a:p>
          <a:p>
            <a:pPr lvl="1"/>
            <a:r>
              <a:rPr lang="en-US" dirty="0" smtClean="0"/>
              <a:t>Begins when the taxicab will reach a cell</a:t>
            </a:r>
          </a:p>
          <a:p>
            <a:pPr lvl="1"/>
            <a:r>
              <a:rPr lang="en-US" dirty="0" smtClean="0"/>
              <a:t>Should be a reasonable size</a:t>
            </a:r>
          </a:p>
          <a:p>
            <a:pPr lvl="2"/>
            <a:r>
              <a:rPr lang="en-US" dirty="0" smtClean="0"/>
              <a:t>Too large – includes data not representative of the period</a:t>
            </a:r>
          </a:p>
          <a:p>
            <a:pPr lvl="2"/>
            <a:r>
              <a:rPr lang="en-US" dirty="0" smtClean="0"/>
              <a:t>Too small – does not include enough data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Shanghai Taxi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Shanghai – 45,000+ taxis, 150 taxi companies</a:t>
            </a:r>
          </a:p>
          <a:p>
            <a:r>
              <a:rPr lang="en-US" dirty="0" smtClean="0"/>
              <a:t>Complete dataset</a:t>
            </a:r>
          </a:p>
          <a:p>
            <a:pPr lvl="1"/>
            <a:r>
              <a:rPr lang="en-US" dirty="0" smtClean="0"/>
              <a:t>May 29, 2009, 12am – 6pm</a:t>
            </a:r>
          </a:p>
          <a:p>
            <a:pPr lvl="1"/>
            <a:r>
              <a:rPr lang="en-US" dirty="0" smtClean="0"/>
              <a:t>17,139 taxis, 3 companies</a:t>
            </a:r>
          </a:p>
          <a:p>
            <a:pPr lvl="1"/>
            <a:r>
              <a:rPr lang="en-US" dirty="0" smtClean="0"/>
              <a:t>48.1+ million GPS records</a:t>
            </a:r>
          </a:p>
          <a:p>
            <a:pPr lvl="1"/>
            <a:r>
              <a:rPr lang="en-US" dirty="0" smtClean="0"/>
              <a:t>468,000 live trips</a:t>
            </a:r>
          </a:p>
          <a:p>
            <a:r>
              <a:rPr lang="en-US" dirty="0" smtClean="0"/>
              <a:t>Experimental data subset</a:t>
            </a:r>
          </a:p>
          <a:p>
            <a:pPr lvl="1"/>
            <a:r>
              <a:rPr lang="en-US" dirty="0" smtClean="0"/>
              <a:t>First company –  7,226 taxis</a:t>
            </a:r>
          </a:p>
          <a:p>
            <a:pPr lvl="1"/>
            <a:r>
              <a:rPr lang="en-US" dirty="0" smtClean="0"/>
              <a:t>Region limited to </a:t>
            </a:r>
            <a:r>
              <a:rPr lang="en-US" sz="2800" dirty="0" smtClean="0"/>
              <a:t>31.0-31.5° N, 121.0-122.0°</a:t>
            </a:r>
            <a:r>
              <a:rPr lang="en-US" sz="400" dirty="0" smtClean="0"/>
              <a:t> </a:t>
            </a:r>
            <a:r>
              <a:rPr lang="en-US" sz="2800" dirty="0" smtClean="0"/>
              <a:t>E</a:t>
            </a:r>
          </a:p>
          <a:p>
            <a:pPr lvl="1"/>
            <a:r>
              <a:rPr lang="en-US" sz="2800" dirty="0" smtClean="0"/>
              <a:t>Trips between 5 minutes and 3 hours</a:t>
            </a:r>
          </a:p>
          <a:p>
            <a:pPr lvl="1"/>
            <a:r>
              <a:rPr lang="en-US" sz="2800" dirty="0" smtClean="0"/>
              <a:t>144,000+ live trips, 143,000+ cruising trips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72200" y="38862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 data </a:t>
            </a:r>
            <a:r>
              <a:rPr lang="en-US" sz="2400" b="1" dirty="0" smtClean="0"/>
              <a:t>set?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A set of </a:t>
            </a:r>
            <a:r>
              <a:rPr lang="en-US" sz="2400" b="1" dirty="0" err="1" smtClean="0"/>
              <a:t>Datas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15363" name="Picture 3" descr="C:\Users\JPo\Desktop\250px-DataT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362200"/>
            <a:ext cx="624590" cy="762000"/>
          </a:xfrm>
          <a:prstGeom prst="rect">
            <a:avLst/>
          </a:prstGeom>
          <a:noFill/>
        </p:spPr>
      </p:pic>
      <p:pic>
        <p:nvPicPr>
          <p:cNvPr id="19" name="Picture 3" descr="C:\Users\JPo\Desktop\250px-DataT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362200"/>
            <a:ext cx="624590" cy="762000"/>
          </a:xfrm>
          <a:prstGeom prst="rect">
            <a:avLst/>
          </a:prstGeom>
          <a:noFill/>
        </p:spPr>
      </p:pic>
      <p:pic>
        <p:nvPicPr>
          <p:cNvPr id="20" name="Picture 3" descr="C:\Users\JPo\Desktop\250px-DataT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362200"/>
            <a:ext cx="624590" cy="762000"/>
          </a:xfrm>
          <a:prstGeom prst="rect">
            <a:avLst/>
          </a:prstGeom>
          <a:noFill/>
        </p:spPr>
      </p:pic>
      <p:pic>
        <p:nvPicPr>
          <p:cNvPr id="21" name="Picture 3" descr="C:\Users\JPo\Desktop\250px-DataT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124200"/>
            <a:ext cx="624590" cy="762000"/>
          </a:xfrm>
          <a:prstGeom prst="rect">
            <a:avLst/>
          </a:prstGeom>
          <a:noFill/>
        </p:spPr>
      </p:pic>
      <p:pic>
        <p:nvPicPr>
          <p:cNvPr id="22" name="Picture 3" descr="C:\Users\JPo\Desktop\250px-DataT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124200"/>
            <a:ext cx="624590" cy="762000"/>
          </a:xfrm>
          <a:prstGeom prst="rect">
            <a:avLst/>
          </a:prstGeom>
          <a:noFill/>
        </p:spPr>
      </p:pic>
      <p:pic>
        <p:nvPicPr>
          <p:cNvPr id="23" name="Picture 3" descr="C:\Users\JPo\Desktop\250px-DataT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124200"/>
            <a:ext cx="624590" cy="762000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>
          <a:xfrm>
            <a:off x="6781800" y="4038600"/>
            <a:ext cx="11430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81800" y="4038600"/>
            <a:ext cx="1143000" cy="152400"/>
          </a:xfrm>
          <a:prstGeom prst="line">
            <a:avLst/>
          </a:prstGeom>
          <a:ln w="28575">
            <a:solidFill>
              <a:srgbClr val="FF0000"/>
            </a:solidFill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Shanghai Taxi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035840"/>
          </a:xfrm>
        </p:spPr>
        <p:txBody>
          <a:bodyPr/>
          <a:lstStyle/>
          <a:p>
            <a:r>
              <a:rPr lang="en-US" dirty="0" smtClean="0"/>
              <a:t>Downtown Shanghai, 1pm, </a:t>
            </a:r>
            <a:r>
              <a:rPr lang="en-US" i="1" dirty="0" smtClean="0"/>
              <a:t>M</a:t>
            </a:r>
            <a:r>
              <a:rPr lang="en-US" dirty="0" smtClean="0"/>
              <a:t> = 67.2 km</a:t>
            </a:r>
            <a:r>
              <a:rPr lang="en-US" baseline="30000" dirty="0" smtClean="0"/>
              <a:t>2</a:t>
            </a:r>
            <a:r>
              <a:rPr lang="en-US" dirty="0" smtClean="0"/>
              <a:t>, 60 minute DEW, 190.5-meter cell length </a:t>
            </a:r>
            <a:endParaRPr lang="en-US" dirty="0"/>
          </a:p>
        </p:txBody>
      </p:sp>
      <p:pic>
        <p:nvPicPr>
          <p:cNvPr id="2052" name="Picture 4" descr="C:\Users\JPo\Personal\Private\UNT\Homework\taxi_sh_queryprogram\taxi_sh_backups\taxiproject\mapper\rgb_downtown\STPmap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19400"/>
            <a:ext cx="2743200" cy="2743200"/>
          </a:xfrm>
          <a:prstGeom prst="rect">
            <a:avLst/>
          </a:prstGeom>
          <a:noFill/>
        </p:spPr>
      </p:pic>
      <p:pic>
        <p:nvPicPr>
          <p:cNvPr id="2053" name="Picture 5" descr="C:\Users\JPo\Personal\Private\UNT\Homework\taxi_sh_queryprogram\taxi_sh_backups\taxiproject\mapper\rgb_downtown\PROBmap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819400"/>
            <a:ext cx="2743200" cy="2743200"/>
          </a:xfrm>
          <a:prstGeom prst="rect">
            <a:avLst/>
          </a:prstGeom>
          <a:noFill/>
        </p:spPr>
      </p:pic>
      <p:pic>
        <p:nvPicPr>
          <p:cNvPr id="2054" name="Picture 6" descr="C:\Users\JPo\Personal\Private\UNT\Homework\taxi_sh_queryprogram\taxi_sh_backups\taxiproject\mapper\rgb_downtown\CNTmap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819400"/>
            <a:ext cx="2743200" cy="2743200"/>
          </a:xfrm>
          <a:prstGeom prst="rect">
            <a:avLst/>
          </a:prstGeom>
          <a:noFill/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4478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33400" y="5562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STP Map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352800" y="5562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Live Trip Counts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72200" y="5562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Live Trip Probability</a:t>
            </a:r>
            <a:endParaRPr lang="en-US" sz="2000" b="1" dirty="0"/>
          </a:p>
        </p:txBody>
      </p:sp>
      <p:sp>
        <p:nvSpPr>
          <p:cNvPr id="13" name="Oval 12"/>
          <p:cNvSpPr/>
          <p:nvPr/>
        </p:nvSpPr>
        <p:spPr>
          <a:xfrm>
            <a:off x="43434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866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Shanghai Taxi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188240"/>
          </a:xfrm>
        </p:spPr>
        <p:txBody>
          <a:bodyPr>
            <a:normAutofit/>
          </a:bodyPr>
          <a:lstStyle/>
          <a:p>
            <a:r>
              <a:rPr lang="en-US" dirty="0" smtClean="0"/>
              <a:t>Each taxi receives a unique STP Map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10" descr="C:\Users\JPo\Personal\Private\UNT\Homework\taxi_sh_queryprogram\taxi_sh_backups\taxiproject\mapper\rgb_overlap\overlapa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362200"/>
            <a:ext cx="2740057" cy="2740057"/>
          </a:xfrm>
          <a:prstGeom prst="rect">
            <a:avLst/>
          </a:prstGeom>
          <a:noFill/>
        </p:spPr>
      </p:pic>
      <p:pic>
        <p:nvPicPr>
          <p:cNvPr id="7" name="Picture 11" descr="C:\Users\JPo\Personal\Private\UNT\Homework\taxi_sh_queryprogram\taxi_sh_backups\taxiproject\mapper\rgb_overlap\overlapb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362200"/>
            <a:ext cx="2740057" cy="2740057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048000" y="2362200"/>
            <a:ext cx="13716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76400" y="51054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STP Map 1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51054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STP Map 2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4876800" y="3733800"/>
            <a:ext cx="13716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09800" y="54864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Over lapping regions of two taxis at different locations but same times.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Shanghai Taxi Case Study</a:t>
            </a:r>
            <a:endParaRPr lang="en-US" dirty="0"/>
          </a:p>
        </p:txBody>
      </p:sp>
      <p:pic>
        <p:nvPicPr>
          <p:cNvPr id="4098" name="Picture 2" descr="C:\Users\JPo\Desktop\powell_SSTD_2011\airportoverl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894377" cy="4952999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STP Map correlation with actual profitability</a:t>
            </a:r>
          </a:p>
          <a:p>
            <a:pPr lvl="1"/>
            <a:r>
              <a:rPr lang="en-US" dirty="0" smtClean="0"/>
              <a:t>Assume taxi drivers cruise towards highly profitable locations</a:t>
            </a:r>
          </a:p>
          <a:p>
            <a:pPr lvl="1"/>
            <a:r>
              <a:rPr lang="en-US" dirty="0" smtClean="0"/>
              <a:t>If true, ending locations of cruising trips are highly profitable locations</a:t>
            </a:r>
          </a:p>
          <a:p>
            <a:pPr lvl="1"/>
            <a:r>
              <a:rPr lang="en-US" dirty="0" smtClean="0"/>
              <a:t>Therefore, if these locations correlate to our STP maps, then the STP maps correctly suggest profitable locations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subsets with 516-539 taxis per set</a:t>
            </a:r>
          </a:p>
          <a:p>
            <a:r>
              <a:rPr lang="en-US" dirty="0" smtClean="0"/>
              <a:t>At least 19 trips per taxi</a:t>
            </a:r>
          </a:p>
          <a:p>
            <a:r>
              <a:rPr lang="en-US" dirty="0" smtClean="0"/>
              <a:t>Followed their paths throughout the day</a:t>
            </a:r>
          </a:p>
          <a:p>
            <a:r>
              <a:rPr lang="en-US" dirty="0" smtClean="0"/>
              <a:t>Generated an STP maps for each cruise trip</a:t>
            </a:r>
          </a:p>
          <a:p>
            <a:pPr lvl="1"/>
            <a:r>
              <a:rPr lang="en-US" dirty="0" smtClean="0"/>
              <a:t>Started with 15 </a:t>
            </a:r>
            <a:r>
              <a:rPr lang="en-US" dirty="0" smtClean="0"/>
              <a:t>minute DEW, 15.8 km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n-US" dirty="0" smtClean="0"/>
              <a:t>95-meter</a:t>
            </a:r>
            <a:endParaRPr lang="en-US" dirty="0" smtClean="0"/>
          </a:p>
          <a:p>
            <a:r>
              <a:rPr lang="en-US" dirty="0" smtClean="0"/>
              <a:t>Hit Profit – Sum of profitability scores of locations at the end of cruising </a:t>
            </a:r>
            <a:r>
              <a:rPr lang="en-US" dirty="0" smtClean="0"/>
              <a:t>trips</a:t>
            </a:r>
          </a:p>
          <a:p>
            <a:r>
              <a:rPr lang="en-US" dirty="0" smtClean="0"/>
              <a:t>Compared Hit Profit to Live Time/Total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– Results</a:t>
            </a:r>
            <a:endParaRPr lang="en-US" dirty="0"/>
          </a:p>
        </p:txBody>
      </p:sp>
      <p:pic>
        <p:nvPicPr>
          <p:cNvPr id="10242" name="Picture 2" descr="C:\Users\JPo\Desktop\powell_SSTD_2011\trendexam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47800"/>
            <a:ext cx="5715000" cy="375866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1054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</a:t>
            </a:r>
            <a:r>
              <a:rPr lang="en-US" sz="2400" dirty="0" smtClean="0"/>
              <a:t>xample correlation results using cell </a:t>
            </a:r>
            <a:r>
              <a:rPr lang="en-US" sz="2400" dirty="0"/>
              <a:t>size 190x190 m</a:t>
            </a:r>
            <a:r>
              <a:rPr lang="en-US" sz="2400" baseline="30000" dirty="0"/>
              <a:t>2</a:t>
            </a:r>
            <a:r>
              <a:rPr lang="en-US" sz="2400" dirty="0"/>
              <a:t> with a 30-minute </a:t>
            </a:r>
            <a:r>
              <a:rPr lang="en-US" sz="2400" dirty="0" smtClean="0"/>
              <a:t>DEW</a:t>
            </a:r>
            <a:r>
              <a:rPr lang="en-US" sz="2400" dirty="0"/>
              <a:t> </a:t>
            </a:r>
            <a:r>
              <a:rPr lang="en-US" sz="2400" dirty="0" smtClean="0"/>
              <a:t>that shows the upward trend in correlation between actual profitability and the STP Maps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temporal patterns to adjust parameters</a:t>
            </a:r>
          </a:p>
          <a:p>
            <a:r>
              <a:rPr lang="en-US" dirty="0" smtClean="0"/>
              <a:t>Use alternatives to Manhattan and Euclidean distances</a:t>
            </a:r>
          </a:p>
          <a:p>
            <a:r>
              <a:rPr lang="en-US" dirty="0" smtClean="0"/>
              <a:t>Use the road network, current traffic conditions, and obstacles, and/or common taxi paths</a:t>
            </a:r>
          </a:p>
          <a:p>
            <a:r>
              <a:rPr lang="en-US" dirty="0" smtClean="0"/>
              <a:t>Create profitability routes using a series of STP maps</a:t>
            </a:r>
          </a:p>
          <a:p>
            <a:r>
              <a:rPr lang="en-US" dirty="0" smtClean="0"/>
              <a:t>Fully develop a real-time system for taxicabs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6248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Taxicab service is inefficient and routing is difficult</a:t>
            </a:r>
          </a:p>
          <a:p>
            <a:r>
              <a:rPr lang="en-US" dirty="0" smtClean="0"/>
              <a:t>STP Map framework</a:t>
            </a:r>
          </a:p>
          <a:p>
            <a:pPr lvl="1"/>
            <a:r>
              <a:rPr lang="en-US" dirty="0" smtClean="0"/>
              <a:t>Suggests profitable locations</a:t>
            </a:r>
          </a:p>
          <a:p>
            <a:pPr lvl="1"/>
            <a:r>
              <a:rPr lang="en-US" dirty="0" smtClean="0"/>
              <a:t>Does not require routing</a:t>
            </a:r>
          </a:p>
          <a:p>
            <a:pPr lvl="1"/>
            <a:r>
              <a:rPr lang="en-US" dirty="0" smtClean="0"/>
              <a:t>Uses historical </a:t>
            </a:r>
            <a:r>
              <a:rPr lang="en-US" dirty="0" err="1" smtClean="0"/>
              <a:t>spatio</a:t>
            </a:r>
            <a:r>
              <a:rPr lang="en-US" dirty="0" smtClean="0"/>
              <a:t>-temporal data</a:t>
            </a:r>
          </a:p>
          <a:p>
            <a:pPr lvl="1"/>
            <a:r>
              <a:rPr lang="en-US" dirty="0" smtClean="0"/>
              <a:t>Customized to the taxicab</a:t>
            </a:r>
          </a:p>
          <a:p>
            <a:pPr lvl="1"/>
            <a:r>
              <a:rPr lang="en-US" dirty="0" smtClean="0"/>
              <a:t>Demonstrated with Shanghai Taxis</a:t>
            </a:r>
          </a:p>
          <a:p>
            <a:pPr lvl="1"/>
            <a:r>
              <a:rPr lang="en-US" dirty="0" smtClean="0"/>
              <a:t>Validated through correlation with actual profitability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pic>
        <p:nvPicPr>
          <p:cNvPr id="6" name="Picture 3" descr="C:\Users\JPo\AppData\Local\Microsoft\Windows\Temporary Internet Files\Content.IE5\IN0S2A7O\MC90043847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133600"/>
            <a:ext cx="2224968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Contributions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STP Map Methodology</a:t>
            </a:r>
          </a:p>
          <a:p>
            <a:r>
              <a:rPr lang="en-US" dirty="0" smtClean="0"/>
              <a:t>Shanghai Taxi Case Study </a:t>
            </a:r>
          </a:p>
          <a:p>
            <a:r>
              <a:rPr lang="en-US" dirty="0" smtClean="0"/>
              <a:t>Validation</a:t>
            </a:r>
          </a:p>
          <a:p>
            <a:r>
              <a:rPr lang="en-US" dirty="0" smtClean="0"/>
              <a:t>Future Work</a:t>
            </a:r>
          </a:p>
          <a:p>
            <a:r>
              <a:rPr lang="en-US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pic>
        <p:nvPicPr>
          <p:cNvPr id="12293" name="Picture 5" descr="C:\Users\JPo\Desktop\displaymedia.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740376"/>
            <a:ext cx="3200400" cy="454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228600" indent="-457200">
              <a:buNone/>
            </a:pPr>
            <a:r>
              <a:rPr lang="en-US" dirty="0" smtClean="0"/>
              <a:t>[1] Schaller Consulting: The New York City Taxicab Fact Book, Schaller Consulting, Brooklyn, NY, 2006, available at http://www.schallerconsult.com/taxi/taxifb.pdf</a:t>
            </a:r>
          </a:p>
          <a:p>
            <a:pPr marL="228600" indent="-457200">
              <a:buNone/>
            </a:pPr>
            <a:r>
              <a:rPr lang="en-US" dirty="0" smtClean="0"/>
              <a:t>[2] Yamamoto, K., </a:t>
            </a:r>
            <a:r>
              <a:rPr lang="en-US" dirty="0" err="1" smtClean="0"/>
              <a:t>Uesugi</a:t>
            </a:r>
            <a:r>
              <a:rPr lang="en-US" dirty="0" smtClean="0"/>
              <a:t>, K., and Watanabe, T.: Adaptive Routing of Cruising Taxis by Mutual Exchange of Pathways, Knowledge-Based Intelligent Information and Engineering Systems, 5178 (2008) 559–566</a:t>
            </a:r>
          </a:p>
          <a:p>
            <a:pPr marL="228600" indent="-457200">
              <a:buNone/>
            </a:pPr>
            <a:r>
              <a:rPr lang="en-US" dirty="0" smtClean="0"/>
              <a:t>[3] Li, Q., </a:t>
            </a:r>
            <a:r>
              <a:rPr lang="en-US" dirty="0" err="1" smtClean="0"/>
              <a:t>Zeng</a:t>
            </a:r>
            <a:r>
              <a:rPr lang="en-US" dirty="0" smtClean="0"/>
              <a:t> Z., </a:t>
            </a:r>
            <a:r>
              <a:rPr lang="en-US" dirty="0" err="1" smtClean="0"/>
              <a:t>Bisheng</a:t>
            </a:r>
            <a:r>
              <a:rPr lang="en-US" dirty="0" smtClean="0"/>
              <a:t>, Y., and Zhang, T.: Hierarchical route planning based on taxi GPS-trajectories, 17th International Conference on </a:t>
            </a:r>
            <a:r>
              <a:rPr lang="en-US" dirty="0" err="1" smtClean="0"/>
              <a:t>Geoinformatics</a:t>
            </a:r>
            <a:r>
              <a:rPr lang="en-US" dirty="0" smtClean="0"/>
              <a:t> (Fairfax, 2009), pp. 1–5</a:t>
            </a:r>
          </a:p>
          <a:p>
            <a:pPr marL="228600" indent="-457200">
              <a:buNone/>
            </a:pPr>
            <a:r>
              <a:rPr lang="en-US" dirty="0" smtClean="0"/>
              <a:t>[4] Wang, H.: The Strategy of Utilizing Taxi Empty Cruise Time to Solve the Short Distance Trip Problem, Masters Thesis, The University of Melbourne, 2009</a:t>
            </a:r>
          </a:p>
          <a:p>
            <a:pPr marL="228600" indent="-457200">
              <a:buNone/>
            </a:pPr>
            <a:r>
              <a:rPr lang="en-US" dirty="0" smtClean="0"/>
              <a:t>[5] Cheng, S. and </a:t>
            </a:r>
            <a:r>
              <a:rPr lang="en-US" dirty="0" err="1" smtClean="0"/>
              <a:t>Qu</a:t>
            </a:r>
            <a:r>
              <a:rPr lang="en-US" dirty="0" smtClean="0"/>
              <a:t>, X.: A service choice model for optimizing taxi service delivery, 12th International IEEE Conference on Intelligent Transportation Systems, ITSC ’09 (St. Louis, 2009), pp. 1–6</a:t>
            </a:r>
          </a:p>
          <a:p>
            <a:pPr marL="228600" indent="-457200">
              <a:buNone/>
            </a:pPr>
            <a:r>
              <a:rPr lang="en-US" dirty="0" smtClean="0"/>
              <a:t>[6] </a:t>
            </a:r>
            <a:r>
              <a:rPr lang="en-US" dirty="0" err="1" smtClean="0"/>
              <a:t>Phithakkitnukoon</a:t>
            </a:r>
            <a:r>
              <a:rPr lang="en-US" dirty="0" smtClean="0"/>
              <a:t>, S., </a:t>
            </a:r>
            <a:r>
              <a:rPr lang="en-US" dirty="0" err="1" smtClean="0"/>
              <a:t>Veloso</a:t>
            </a:r>
            <a:r>
              <a:rPr lang="en-US" dirty="0" smtClean="0"/>
              <a:t>, M., Bento, C., </a:t>
            </a:r>
            <a:r>
              <a:rPr lang="en-US" dirty="0" err="1" smtClean="0"/>
              <a:t>Biderman</a:t>
            </a:r>
            <a:r>
              <a:rPr lang="en-US" dirty="0" smtClean="0"/>
              <a:t>, A., and </a:t>
            </a:r>
            <a:r>
              <a:rPr lang="en-US" dirty="0" err="1" smtClean="0"/>
              <a:t>Ratti</a:t>
            </a:r>
            <a:r>
              <a:rPr lang="en-US" dirty="0" smtClean="0"/>
              <a:t>, C.: Taxi-aware map: identifying and predicting vacant taxis in the city, Proceedings of the First international joint conference on Ambient intelligence, AmI’10 (Malaga, 2010), pp. 86–95</a:t>
            </a:r>
          </a:p>
          <a:p>
            <a:pPr marL="228600" indent="-457200">
              <a:buNone/>
            </a:pPr>
            <a:r>
              <a:rPr lang="en-US" dirty="0" smtClean="0"/>
              <a:t>[7] Hong-Cheng, G., </a:t>
            </a:r>
            <a:r>
              <a:rPr lang="en-US" dirty="0" err="1" smtClean="0"/>
              <a:t>Xin</a:t>
            </a:r>
            <a:r>
              <a:rPr lang="en-US" dirty="0" smtClean="0"/>
              <a:t>, Y., and Qing, W.: Investigating the effect of travel time variability on drivers’ route choice decisions in Shanghai, China, Transportation Planning and Technology, 33 (2010) 657–669</a:t>
            </a:r>
          </a:p>
          <a:p>
            <a:pPr marL="228600" indent="-457200">
              <a:buNone/>
            </a:pPr>
            <a:r>
              <a:rPr lang="en-US" dirty="0" smtClean="0"/>
              <a:t>[8] Li, Y., Miller, M.A., and Cassidy, M.J., Improving Mobility Through Enhanced Transit Services: Transit Taxi Service for Areas with Low Passenger Demand Density, University of California, Berkeley and California Department of Transportation, 2009.</a:t>
            </a:r>
          </a:p>
          <a:p>
            <a:pPr marL="228600" indent="-457200">
              <a:buNone/>
            </a:pPr>
            <a:r>
              <a:rPr lang="en-US" dirty="0" smtClean="0"/>
              <a:t>[9] Cooper, J., Farrell, S., and Simpson, P.: Identifying Demand and Optimal Location for Taxi Ranks in a Liberalized Market, Transportation Research Board 89th Annual Meeting (2010)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274320" indent="-457200">
              <a:buNone/>
            </a:pPr>
            <a:r>
              <a:rPr lang="en-US" dirty="0" smtClean="0"/>
              <a:t>[10] </a:t>
            </a:r>
            <a:r>
              <a:rPr lang="en-US" dirty="0" err="1" smtClean="0"/>
              <a:t>Sirisoma</a:t>
            </a:r>
            <a:r>
              <a:rPr lang="en-US" dirty="0" smtClean="0"/>
              <a:t>, R.M.N.T., Wong, S.C., Lam, W.H.K., Wang, D., Yan, H., and Zhang, P.: Empirical evidence for taxi customer-search model, Transportation Research Board 88th Annual Meeting, 163 (2009) 203–210</a:t>
            </a:r>
          </a:p>
          <a:p>
            <a:pPr marL="274320" indent="-457200">
              <a:buNone/>
            </a:pPr>
            <a:r>
              <a:rPr lang="en-US" dirty="0" smtClean="0"/>
              <a:t>[11] Yang, H., Fung, C.S., Wong, K.I., Wong, S.C.: Nonlinear pricing of taxi services, Transportation Research Part A: Policy and Practice, 44 (2010) 337–348</a:t>
            </a:r>
          </a:p>
          <a:p>
            <a:pPr marL="274320" indent="-457200">
              <a:buNone/>
            </a:pPr>
            <a:r>
              <a:rPr lang="en-US" dirty="0" smtClean="0"/>
              <a:t>[12] </a:t>
            </a:r>
            <a:r>
              <a:rPr lang="en-US" dirty="0" err="1" smtClean="0"/>
              <a:t>Chintakayala</a:t>
            </a:r>
            <a:r>
              <a:rPr lang="en-US" dirty="0" smtClean="0"/>
              <a:t>, P., and </a:t>
            </a:r>
            <a:r>
              <a:rPr lang="en-US" dirty="0" err="1" smtClean="0"/>
              <a:t>Maitra</a:t>
            </a:r>
            <a:r>
              <a:rPr lang="en-US" dirty="0" smtClean="0"/>
              <a:t>, B., Modeling Generalized Cost of Travel and Its Application for Improvement of Taxies in Kolkata, Journal of Urban Planning and Development, 136 (2010) 42–49</a:t>
            </a:r>
          </a:p>
          <a:p>
            <a:pPr marL="274320" indent="-457200">
              <a:buNone/>
            </a:pPr>
            <a:r>
              <a:rPr lang="en-US" dirty="0" smtClean="0"/>
              <a:t>[13] Wikipedia, Shanghai — Wikipedia, The Free Encyclopedia, 2011, Online; accessed 21-May-2011, http://en.wikipedia.org/w/index.php?title=Shanghai&amp;oldid=412823222</a:t>
            </a:r>
          </a:p>
          <a:p>
            <a:pPr marL="274320" indent="-457200">
              <a:buNone/>
            </a:pPr>
            <a:r>
              <a:rPr lang="en-US" dirty="0" smtClean="0"/>
              <a:t>[14] TravelChinaGuide.com, Get Around Shanghai by Taxi, Shanghai Transportation, 2011, Online; accessed 9-February-2011, http://www.travelchinaguide.com/cityguides/shanghai/transportation/taxi.htm</a:t>
            </a:r>
          </a:p>
          <a:p>
            <a:pPr marL="274320" indent="-457200">
              <a:buNone/>
            </a:pPr>
            <a:r>
              <a:rPr lang="en-US" dirty="0" smtClean="0"/>
              <a:t>[15] Shanghai Taxi Cab Rates and Companies, </a:t>
            </a:r>
            <a:r>
              <a:rPr lang="en-US" dirty="0" err="1" smtClean="0"/>
              <a:t>Kuber</a:t>
            </a:r>
            <a:r>
              <a:rPr lang="en-US" dirty="0" smtClean="0"/>
              <a:t>, 2011, Online; accessed 9-February-2011, http://kuber.appspot.com/taxi/rate</a:t>
            </a:r>
          </a:p>
          <a:p>
            <a:pPr marL="274320" indent="-457200">
              <a:buNone/>
            </a:pPr>
            <a:r>
              <a:rPr lang="en-US" dirty="0" smtClean="0"/>
              <a:t>[16] Yuan, Jing and </a:t>
            </a:r>
            <a:r>
              <a:rPr lang="en-US" dirty="0" err="1" smtClean="0"/>
              <a:t>Zheng</a:t>
            </a:r>
            <a:r>
              <a:rPr lang="en-US" dirty="0" smtClean="0"/>
              <a:t>, Yu and Zhang, </a:t>
            </a:r>
            <a:r>
              <a:rPr lang="en-US" dirty="0" err="1" smtClean="0"/>
              <a:t>Chengyang</a:t>
            </a:r>
            <a:r>
              <a:rPr lang="en-US" dirty="0" smtClean="0"/>
              <a:t> and </a:t>
            </a:r>
            <a:r>
              <a:rPr lang="en-US" dirty="0" err="1" smtClean="0"/>
              <a:t>Xie</a:t>
            </a:r>
            <a:r>
              <a:rPr lang="en-US" dirty="0" smtClean="0"/>
              <a:t>, </a:t>
            </a:r>
            <a:r>
              <a:rPr lang="en-US" dirty="0" err="1" smtClean="0"/>
              <a:t>Wenlei</a:t>
            </a:r>
            <a:r>
              <a:rPr lang="en-US" dirty="0" smtClean="0"/>
              <a:t> and </a:t>
            </a:r>
            <a:r>
              <a:rPr lang="en-US" dirty="0" err="1" smtClean="0"/>
              <a:t>Xie</a:t>
            </a:r>
            <a:r>
              <a:rPr lang="en-US" dirty="0" smtClean="0"/>
              <a:t>, Xing and Sun, </a:t>
            </a:r>
            <a:r>
              <a:rPr lang="en-US" dirty="0" err="1" smtClean="0"/>
              <a:t>Guangzhong</a:t>
            </a:r>
            <a:r>
              <a:rPr lang="en-US" dirty="0" smtClean="0"/>
              <a:t> and Huang, Yan, T-drive: driving directions based on taxi trajectories, Proceedings of the 18th SIGSPATIAL International Conference on Advances in Geographic Information Systems, GIS ’10 (San Jose, 2010), pp. 99–108</a:t>
            </a:r>
          </a:p>
          <a:p>
            <a:pPr marL="274320" indent="-457200">
              <a:buNone/>
            </a:pPr>
            <a:r>
              <a:rPr lang="en-US" dirty="0" smtClean="0"/>
              <a:t>[17] </a:t>
            </a:r>
            <a:r>
              <a:rPr lang="en-US" dirty="0" err="1" smtClean="0"/>
              <a:t>Ge</a:t>
            </a:r>
            <a:r>
              <a:rPr lang="en-US" dirty="0" smtClean="0"/>
              <a:t>, Yong and </a:t>
            </a:r>
            <a:r>
              <a:rPr lang="en-US" dirty="0" err="1" smtClean="0"/>
              <a:t>Xiong</a:t>
            </a:r>
            <a:r>
              <a:rPr lang="en-US" dirty="0" smtClean="0"/>
              <a:t>, </a:t>
            </a:r>
            <a:r>
              <a:rPr lang="en-US" dirty="0" err="1" smtClean="0"/>
              <a:t>Hui</a:t>
            </a:r>
            <a:r>
              <a:rPr lang="en-US" dirty="0" smtClean="0"/>
              <a:t> and </a:t>
            </a:r>
            <a:r>
              <a:rPr lang="en-US" dirty="0" err="1" smtClean="0"/>
              <a:t>Tuzhilin</a:t>
            </a:r>
            <a:r>
              <a:rPr lang="en-US" dirty="0" smtClean="0"/>
              <a:t>, Alexander and Xiao, </a:t>
            </a:r>
            <a:r>
              <a:rPr lang="en-US" dirty="0" err="1" smtClean="0"/>
              <a:t>Keli</a:t>
            </a:r>
            <a:r>
              <a:rPr lang="en-US" dirty="0" smtClean="0"/>
              <a:t> and </a:t>
            </a:r>
            <a:r>
              <a:rPr lang="en-US" dirty="0" err="1" smtClean="0"/>
              <a:t>Gruteser</a:t>
            </a:r>
            <a:r>
              <a:rPr lang="en-US" dirty="0" smtClean="0"/>
              <a:t>, Marco and </a:t>
            </a:r>
            <a:r>
              <a:rPr lang="en-US" dirty="0" err="1" smtClean="0"/>
              <a:t>Pazzani</a:t>
            </a:r>
            <a:r>
              <a:rPr lang="en-US" dirty="0" smtClean="0"/>
              <a:t>, Michael, An energy-efficient mobile recommender system, Proceedings of the 16th ACM SIGKDD international conference on Knowledge discovery and data mining, KDD ’10 (Washington, DC, 2010), pp. 899–908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Taxicab service provides a vital role in public transportation</a:t>
            </a:r>
          </a:p>
          <a:p>
            <a:r>
              <a:rPr lang="en-US" dirty="0" smtClean="0"/>
              <a:t>Higher transportation costs, lower budgets</a:t>
            </a:r>
          </a:p>
          <a:p>
            <a:r>
              <a:rPr lang="en-US" dirty="0" smtClean="0"/>
              <a:t>Live miles – miles with a customer</a:t>
            </a:r>
          </a:p>
          <a:p>
            <a:r>
              <a:rPr lang="en-US" dirty="0" smtClean="0"/>
              <a:t>Cruising miles – miles without a customer</a:t>
            </a:r>
          </a:p>
          <a:p>
            <a:r>
              <a:rPr lang="en-US" dirty="0" smtClean="0"/>
              <a:t>35-60% of time is cruising miles</a:t>
            </a:r>
          </a:p>
          <a:p>
            <a:r>
              <a:rPr lang="en-US" dirty="0" smtClean="0"/>
              <a:t>Cruising taxi service does not lend itself to systematic routing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How to simultaneously reduce cruising miles while increasing live miles without systematic routing.</a:t>
            </a:r>
          </a:p>
          <a:p>
            <a:r>
              <a:rPr lang="en-US" dirty="0" smtClean="0"/>
              <a:t>Solution: The </a:t>
            </a:r>
            <a:r>
              <a:rPr lang="en-US" dirty="0" err="1" smtClean="0"/>
              <a:t>Spatio</a:t>
            </a:r>
            <a:r>
              <a:rPr lang="en-US" dirty="0" smtClean="0"/>
              <a:t>-Temporal Profitability (STP) Maps Framework</a:t>
            </a:r>
          </a:p>
          <a:p>
            <a:pPr lvl="1"/>
            <a:r>
              <a:rPr lang="en-US" dirty="0" smtClean="0"/>
              <a:t>Uses taxi driver experiences through historical taxicab GPS data to find profitable locations</a:t>
            </a:r>
          </a:p>
          <a:p>
            <a:pPr lvl="1"/>
            <a:r>
              <a:rPr lang="en-US" dirty="0" smtClean="0"/>
              <a:t>Assigns profitability scores to the locations</a:t>
            </a:r>
          </a:p>
          <a:p>
            <a:pPr lvl="1"/>
            <a:r>
              <a:rPr lang="en-US" dirty="0" smtClean="0"/>
              <a:t>Personalized it to the taxi using location and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framework that uses historical GPS data to model potential profitability given current location and time.</a:t>
            </a:r>
          </a:p>
          <a:p>
            <a:r>
              <a:rPr lang="en-US" dirty="0" smtClean="0"/>
              <a:t>A framework that provides personalized suggestions to taxi drivers.</a:t>
            </a:r>
          </a:p>
          <a:p>
            <a:r>
              <a:rPr lang="en-US" dirty="0" smtClean="0"/>
              <a:t>A demonstration of effectiveness and validation using Shanghai taxicab GPS traces.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categories of taxi service</a:t>
            </a:r>
          </a:p>
          <a:p>
            <a:pPr lvl="1"/>
            <a:r>
              <a:rPr lang="en-US" dirty="0" smtClean="0"/>
              <a:t>Dispatching – specified locations given ahead of time</a:t>
            </a:r>
          </a:p>
          <a:p>
            <a:pPr lvl="1"/>
            <a:r>
              <a:rPr lang="en-US" dirty="0" smtClean="0"/>
              <a:t>Cruising – travel the road network looking for a fare</a:t>
            </a:r>
          </a:p>
          <a:p>
            <a:r>
              <a:rPr lang="en-US" dirty="0" smtClean="0"/>
              <a:t>Research commonly involves routing but not profitability</a:t>
            </a:r>
          </a:p>
          <a:p>
            <a:pPr lvl="1"/>
            <a:r>
              <a:rPr lang="en-US" dirty="0" smtClean="0"/>
              <a:t>2008: Yamamoto, et al. – dynamic routing and path sharing among taxicabs</a:t>
            </a:r>
          </a:p>
          <a:p>
            <a:pPr lvl="1"/>
            <a:r>
              <a:rPr lang="en-US" dirty="0" smtClean="0"/>
              <a:t>2009: Wang – Shift Match Algorithms to reduce cruising time during dispatch service</a:t>
            </a:r>
          </a:p>
          <a:p>
            <a:pPr lvl="1"/>
            <a:r>
              <a:rPr lang="en-US" dirty="0" smtClean="0"/>
              <a:t>2010: Yuan, et al. – Fastest routes based on historical GPS trajectories</a:t>
            </a:r>
          </a:p>
          <a:p>
            <a:pPr lvl="1"/>
            <a:r>
              <a:rPr lang="en-US" dirty="0" smtClean="0"/>
              <a:t>2010: </a:t>
            </a:r>
            <a:r>
              <a:rPr lang="en-US" dirty="0" err="1" smtClean="0"/>
              <a:t>Ge</a:t>
            </a:r>
            <a:r>
              <a:rPr lang="en-US" dirty="0" smtClean="0"/>
              <a:t>, et al. – Probability route suggestions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STP Map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 Overview</a:t>
            </a:r>
          </a:p>
          <a:p>
            <a:pPr lvl="1"/>
            <a:r>
              <a:rPr lang="en-US" dirty="0" smtClean="0"/>
              <a:t>Current location and time are parameters for querying historical data</a:t>
            </a:r>
          </a:p>
          <a:p>
            <a:pPr lvl="1"/>
            <a:r>
              <a:rPr lang="en-US" dirty="0" smtClean="0"/>
              <a:t>The data becomes profitability scores for locations around the taxicab</a:t>
            </a:r>
          </a:p>
          <a:p>
            <a:pPr lvl="1"/>
            <a:r>
              <a:rPr lang="en-US" dirty="0" smtClean="0"/>
              <a:t>The profitability scores are assembled into an STP Map and given to the taxicab driver</a:t>
            </a:r>
            <a:endParaRPr lang="en-US" dirty="0"/>
          </a:p>
        </p:txBody>
      </p:sp>
      <p:pic>
        <p:nvPicPr>
          <p:cNvPr id="1026" name="Picture 2" descr="C:\Users\JPo\Desktop\powell_SSTD_2011\proces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029200"/>
            <a:ext cx="7772400" cy="1350304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STP Map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49530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 a region </a:t>
            </a:r>
            <a:r>
              <a:rPr lang="en-US" i="1" dirty="0" smtClean="0"/>
              <a:t>M</a:t>
            </a:r>
            <a:r>
              <a:rPr lang="en-US" dirty="0" smtClean="0"/>
              <a:t> around the taxi’s location for short-term planning</a:t>
            </a:r>
          </a:p>
          <a:p>
            <a:r>
              <a:rPr lang="en-US" dirty="0" smtClean="0"/>
              <a:t>Divide the region into cells</a:t>
            </a:r>
          </a:p>
          <a:p>
            <a:r>
              <a:rPr lang="en-US" dirty="0" smtClean="0"/>
              <a:t>Assign a profitability score to each cell</a:t>
            </a:r>
          </a:p>
          <a:p>
            <a:r>
              <a:rPr lang="en-US" dirty="0" smtClean="0"/>
              <a:t>Assemble the cells into a map</a:t>
            </a:r>
          </a:p>
          <a:p>
            <a:r>
              <a:rPr lang="en-US" dirty="0" smtClean="0"/>
              <a:t>Provide the map to the taxicab driver</a:t>
            </a:r>
          </a:p>
          <a:p>
            <a:r>
              <a:rPr lang="en-US" dirty="0" smtClean="0"/>
              <a:t>Repeat at the beginning of each cruise trip</a:t>
            </a:r>
          </a:p>
        </p:txBody>
      </p:sp>
      <p:pic>
        <p:nvPicPr>
          <p:cNvPr id="4" name="Picture 2" descr="C:\Users\JPo\Desktop\powell_SSTD_2011\method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4611" y="3886200"/>
            <a:ext cx="3270887" cy="22098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pic>
        <p:nvPicPr>
          <p:cNvPr id="13314" name="Picture 2" descr="C:\Users\JPo\Desktop\powell_SSTD_2011\Tsubset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8288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STP Map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Profitability score</a:t>
            </a:r>
          </a:p>
          <a:p>
            <a:pPr lvl="1"/>
            <a:r>
              <a:rPr lang="en-US" dirty="0" smtClean="0"/>
              <a:t>Base on a generalized taxi fare formula</a:t>
            </a:r>
          </a:p>
          <a:p>
            <a:pPr lvl="1"/>
            <a:r>
              <a:rPr lang="en-US" dirty="0" smtClean="0"/>
              <a:t>Converted to time since time represents profit</a:t>
            </a:r>
          </a:p>
          <a:p>
            <a:pPr lvl="1"/>
            <a:r>
              <a:rPr lang="en-US" dirty="0" smtClean="0"/>
              <a:t>Inherently captures probability</a:t>
            </a:r>
          </a:p>
          <a:p>
            <a:pPr lvl="1"/>
            <a:r>
              <a:rPr lang="en-US" dirty="0" smtClean="0"/>
              <a:t>Considers costs associated with reaching the cell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Reducing Taxicab Cruising Time Using Spatio-Temporal Profitability Maps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5444-417D-4810-B68B-C4944D13532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419600"/>
            <a:ext cx="74992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698</TotalTime>
  <Words>1689</Words>
  <Application>Microsoft Office PowerPoint</Application>
  <PresentationFormat>On-screen Show (4:3)</PresentationFormat>
  <Paragraphs>182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Towards Reducing Taxicab Cruising Time Using Spatio-Temporal Profitability Maps</vt:lpstr>
      <vt:lpstr>Agenda</vt:lpstr>
      <vt:lpstr>Introduction</vt:lpstr>
      <vt:lpstr>Introduction</vt:lpstr>
      <vt:lpstr>Contributions</vt:lpstr>
      <vt:lpstr>Related Work</vt:lpstr>
      <vt:lpstr>STP Map Methodology</vt:lpstr>
      <vt:lpstr>STP Map Methodology</vt:lpstr>
      <vt:lpstr>STP Map Methodology</vt:lpstr>
      <vt:lpstr>STP Map Methodology</vt:lpstr>
      <vt:lpstr>Shanghai Taxi Case Study</vt:lpstr>
      <vt:lpstr>Shanghai Taxi Case Study</vt:lpstr>
      <vt:lpstr>Shanghai Taxi Case Study</vt:lpstr>
      <vt:lpstr>Shanghai Taxi Case Study</vt:lpstr>
      <vt:lpstr>Validation</vt:lpstr>
      <vt:lpstr>Validation</vt:lpstr>
      <vt:lpstr>Validation – Results</vt:lpstr>
      <vt:lpstr>Future Work</vt:lpstr>
      <vt:lpstr>Conclusion</vt:lpstr>
      <vt:lpstr>References</vt:lpstr>
      <vt:lpstr>References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Reducing Taxicab Cruising Time Using Spatio-Temporal Profitability Maps</dc:title>
  <dc:creator>JPo</dc:creator>
  <cp:lastModifiedBy>jpowell</cp:lastModifiedBy>
  <cp:revision>64</cp:revision>
  <dcterms:created xsi:type="dcterms:W3CDTF">2011-05-29T20:38:40Z</dcterms:created>
  <dcterms:modified xsi:type="dcterms:W3CDTF">2011-08-25T01:55:51Z</dcterms:modified>
</cp:coreProperties>
</file>